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0" r:id="rId5"/>
    <p:sldId id="28228" r:id="rId6"/>
    <p:sldId id="338" r:id="rId7"/>
    <p:sldId id="28279" r:id="rId8"/>
    <p:sldId id="294" r:id="rId9"/>
    <p:sldId id="28297" r:id="rId10"/>
    <p:sldId id="28291" r:id="rId11"/>
    <p:sldId id="28244" r:id="rId12"/>
    <p:sldId id="28275" r:id="rId13"/>
    <p:sldId id="28276" r:id="rId14"/>
    <p:sldId id="28288" r:id="rId15"/>
    <p:sldId id="28299" r:id="rId16"/>
    <p:sldId id="28250" r:id="rId17"/>
    <p:sldId id="28255" r:id="rId18"/>
    <p:sldId id="28254" r:id="rId19"/>
    <p:sldId id="321" r:id="rId20"/>
    <p:sldId id="28294" r:id="rId21"/>
    <p:sldId id="28295" r:id="rId22"/>
    <p:sldId id="28226" r:id="rId23"/>
    <p:sldId id="28293" r:id="rId24"/>
    <p:sldId id="28271" r:id="rId25"/>
    <p:sldId id="28272" r:id="rId26"/>
    <p:sldId id="28285" r:id="rId27"/>
    <p:sldId id="3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Mora" initials="JM" lastIdx="4" clrIdx="0">
    <p:extLst>
      <p:ext uri="{19B8F6BF-5375-455C-9EA6-DF929625EA0E}">
        <p15:presenceInfo xmlns:p15="http://schemas.microsoft.com/office/powerpoint/2012/main" userId="49c0ed87ed16f6a2" providerId="Windows Live"/>
      </p:ext>
    </p:extLst>
  </p:cmAuthor>
  <p:cmAuthor id="2" name="Nathan Mains" initials="NM" lastIdx="10" clrIdx="1">
    <p:extLst>
      <p:ext uri="{19B8F6BF-5375-455C-9EA6-DF929625EA0E}">
        <p15:presenceInfo xmlns:p15="http://schemas.microsoft.com/office/powerpoint/2012/main" userId="S::nathan.mains@mining.komatsu::884a9e56-8e43-4479-a05f-ebf5e83ccebf" providerId="AD"/>
      </p:ext>
    </p:extLst>
  </p:cmAuthor>
  <p:cmAuthor id="3" name="Mario Lara" initials="ML" lastIdx="20" clrIdx="2">
    <p:extLst>
      <p:ext uri="{19B8F6BF-5375-455C-9EA6-DF929625EA0E}">
        <p15:presenceInfo xmlns:p15="http://schemas.microsoft.com/office/powerpoint/2012/main" userId="S::mario.lara@mining.komatsu::d46a71ee-47d2-4a92-be22-2845fda5a758" providerId="AD"/>
      </p:ext>
    </p:extLst>
  </p:cmAuthor>
  <p:cmAuthor id="4" name="Ryan Karns" initials="RK" lastIdx="40" clrIdx="3">
    <p:extLst>
      <p:ext uri="{19B8F6BF-5375-455C-9EA6-DF929625EA0E}">
        <p15:presenceInfo xmlns:p15="http://schemas.microsoft.com/office/powerpoint/2012/main" userId="S::Ryan.Karns@mining.komatsu::b06c5916-fc87-47dd-8338-158032176b7e" providerId="AD"/>
      </p:ext>
    </p:extLst>
  </p:cmAuthor>
  <p:cmAuthor id="5" name="Bill Maki" initials="BM" lastIdx="13" clrIdx="4">
    <p:extLst>
      <p:ext uri="{19B8F6BF-5375-455C-9EA6-DF929625EA0E}">
        <p15:presenceInfo xmlns:p15="http://schemas.microsoft.com/office/powerpoint/2012/main" userId="S::bill.maki@mining.komatsu::dde54f77-4733-489b-bea9-4044b393ef1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80C"/>
    <a:srgbClr val="203F99"/>
    <a:srgbClr val="416900"/>
    <a:srgbClr val="0E1271"/>
    <a:srgbClr val="FFC301"/>
    <a:srgbClr val="F2F2F2"/>
    <a:srgbClr val="89DB45"/>
    <a:srgbClr val="75D749"/>
    <a:srgbClr val="FFFF00"/>
    <a:srgbClr val="411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4"/>
    <p:restoredTop sz="93039"/>
  </p:normalViewPr>
  <p:slideViewPr>
    <p:cSldViewPr snapToGrid="0">
      <p:cViewPr varScale="1">
        <p:scale>
          <a:sx n="62" d="100"/>
          <a:sy n="62" d="100"/>
        </p:scale>
        <p:origin x="1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203F99"/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B653-4DDE-85FA-6100FA38356D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>
                  <a:alpha val="85000"/>
                </a:srgb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653-4DDE-85FA-6100FA38356D}"/>
              </c:ext>
            </c:extLst>
          </c:dPt>
          <c:cat>
            <c:strRef>
              <c:f>Sheet1!$A$2:$A$3</c:f>
              <c:strCache>
                <c:ptCount val="2"/>
                <c:pt idx="0">
                  <c:v>WX04</c:v>
                </c:pt>
                <c:pt idx="1">
                  <c:v>АНАЛОГ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190</c:v>
                </c:pt>
                <c:pt idx="1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53-4DDE-85FA-6100FA38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782439296"/>
        <c:axId val="782434704"/>
        <c:axId val="0"/>
      </c:bar3DChart>
      <c:catAx>
        <c:axId val="78243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434704"/>
        <c:crosses val="autoZero"/>
        <c:auto val="1"/>
        <c:lblAlgn val="ctr"/>
        <c:lblOffset val="100"/>
        <c:noMultiLvlLbl val="0"/>
      </c:catAx>
      <c:valAx>
        <c:axId val="78243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43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WX04</c:v>
                </c:pt>
              </c:strCache>
            </c:strRef>
          </c:tx>
          <c:spPr>
            <a:solidFill>
              <a:srgbClr val="203F99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numRef>
              <c:f>Sheet1!$A$2:$A$4</c:f>
              <c:numCache>
                <c:formatCode>0%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11.4</c:v>
                </c:pt>
                <c:pt idx="1">
                  <c:v>7.7</c:v>
                </c:pt>
                <c:pt idx="2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6-4F1D-BCC8-75C71C16D1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АНАЛОГ</c:v>
                </c:pt>
              </c:strCache>
            </c:strRef>
          </c:tx>
          <c:spPr>
            <a:solidFill>
              <a:srgbClr val="FFFF00">
                <a:alpha val="85000"/>
              </a:srgbClr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numRef>
              <c:f>Sheet1!$A$2:$A$4</c:f>
              <c:numCache>
                <c:formatCode>0%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0.15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9.8000000000000007</c:v>
                </c:pt>
                <c:pt idx="1">
                  <c:v>5.5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96-4F1D-BCC8-75C71C16D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817370992"/>
        <c:axId val="817364432"/>
        <c:axId val="0"/>
      </c:bar3DChart>
      <c:catAx>
        <c:axId val="81737099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364432"/>
        <c:crosses val="autoZero"/>
        <c:auto val="1"/>
        <c:lblAlgn val="ctr"/>
        <c:lblOffset val="100"/>
        <c:noMultiLvlLbl val="0"/>
      </c:catAx>
      <c:valAx>
        <c:axId val="81736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737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WX04</c:v>
                </c:pt>
              </c:strCache>
            </c:strRef>
          </c:tx>
          <c:spPr>
            <a:solidFill>
              <a:srgbClr val="203F99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Sheet1!$A$2:$A$3</c:f>
              <c:strCache>
                <c:ptCount val="2"/>
                <c:pt idx="0">
                  <c:v>Гидравлическое</c:v>
                </c:pt>
                <c:pt idx="1">
                  <c:v>Механическое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11361</c:v>
                </c:pt>
                <c:pt idx="1">
                  <c:v>9169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5-41C0-8A54-0AA411C890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АНАЛОГ</c:v>
                </c:pt>
              </c:strCache>
            </c:strRef>
          </c:tx>
          <c:spPr>
            <a:solidFill>
              <a:srgbClr val="FFFF00">
                <a:alpha val="85000"/>
              </a:srgbClr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Гидравлическое</c:v>
                </c:pt>
                <c:pt idx="1">
                  <c:v>Механическое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9060</c:v>
                </c:pt>
                <c:pt idx="1">
                  <c:v>6710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5-41C0-8A54-0AA411C89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143552056"/>
        <c:axId val="1143563536"/>
        <c:axId val="0"/>
      </c:bar3DChart>
      <c:catAx>
        <c:axId val="1143552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3563536"/>
        <c:crosses val="autoZero"/>
        <c:auto val="1"/>
        <c:lblAlgn val="ctr"/>
        <c:lblOffset val="100"/>
        <c:noMultiLvlLbl val="0"/>
      </c:catAx>
      <c:valAx>
        <c:axId val="114356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3552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48940380882853"/>
          <c:y val="9.011851830036785E-2"/>
          <c:w val="0.83457564197998479"/>
          <c:h val="0.7606334070602673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ST2G!$S$2</c:f>
              <c:strCache>
                <c:ptCount val="1"/>
                <c:pt idx="0">
                  <c:v>Comp Gear1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ST2G!$S$4:$S$20</c:f>
              <c:numCache>
                <c:formatCode>0.0</c:formatCode>
                <c:ptCount val="17"/>
                <c:pt idx="0">
                  <c:v>0</c:v>
                </c:pt>
                <c:pt idx="1">
                  <c:v>0.48280319999999999</c:v>
                </c:pt>
                <c:pt idx="2">
                  <c:v>0.80467200000000005</c:v>
                </c:pt>
                <c:pt idx="3">
                  <c:v>1.2874752000000003</c:v>
                </c:pt>
                <c:pt idx="4">
                  <c:v>1.6093440000000001</c:v>
                </c:pt>
                <c:pt idx="5">
                  <c:v>2.0921472000000003</c:v>
                </c:pt>
                <c:pt idx="6">
                  <c:v>2.4140160000000002</c:v>
                </c:pt>
                <c:pt idx="7">
                  <c:v>2.5749504000000005</c:v>
                </c:pt>
                <c:pt idx="8">
                  <c:v>2.8968192000000004</c:v>
                </c:pt>
                <c:pt idx="9">
                  <c:v>3.0577535999999998</c:v>
                </c:pt>
                <c:pt idx="10">
                  <c:v>3.2186880000000002</c:v>
                </c:pt>
                <c:pt idx="11">
                  <c:v>3.5405568000000005</c:v>
                </c:pt>
                <c:pt idx="12">
                  <c:v>3.7014912</c:v>
                </c:pt>
                <c:pt idx="13">
                  <c:v>3.8624255999999999</c:v>
                </c:pt>
              </c:numCache>
            </c:numRef>
          </c:xVal>
          <c:yVal>
            <c:numRef>
              <c:f>ST2G!$T$4:$T$20</c:f>
              <c:numCache>
                <c:formatCode>0</c:formatCode>
                <c:ptCount val="17"/>
                <c:pt idx="0">
                  <c:v>117.624334346</c:v>
                </c:pt>
                <c:pt idx="1">
                  <c:v>110.87193334999999</c:v>
                </c:pt>
                <c:pt idx="2">
                  <c:v>103.830397924</c:v>
                </c:pt>
                <c:pt idx="3">
                  <c:v>93.795209091999993</c:v>
                </c:pt>
                <c:pt idx="4">
                  <c:v>82.821445417999996</c:v>
                </c:pt>
                <c:pt idx="5">
                  <c:v>72.941944355999993</c:v>
                </c:pt>
                <c:pt idx="6">
                  <c:v>63.627367487999997</c:v>
                </c:pt>
                <c:pt idx="7">
                  <c:v>59.414901254</c:v>
                </c:pt>
                <c:pt idx="8">
                  <c:v>54.432892613999996</c:v>
                </c:pt>
                <c:pt idx="9">
                  <c:v>48.169796038000001</c:v>
                </c:pt>
                <c:pt idx="10">
                  <c:v>37.307237913999998</c:v>
                </c:pt>
                <c:pt idx="11">
                  <c:v>20.977814951999999</c:v>
                </c:pt>
                <c:pt idx="12">
                  <c:v>10.351012594</c:v>
                </c:pt>
                <c:pt idx="13">
                  <c:v>4.3325682279999995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05C-4BA2-82C6-1836C77E7965}"/>
            </c:ext>
          </c:extLst>
        </c:ser>
        <c:ser>
          <c:idx val="1"/>
          <c:order val="1"/>
          <c:tx>
            <c:strRef>
              <c:f>ST2G!$V$2</c:f>
              <c:strCache>
                <c:ptCount val="1"/>
                <c:pt idx="0">
                  <c:v>Comp Gear2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ST2G!$V$4:$V$20</c:f>
              <c:numCache>
                <c:formatCode>0.0</c:formatCode>
                <c:ptCount val="17"/>
                <c:pt idx="0">
                  <c:v>0</c:v>
                </c:pt>
                <c:pt idx="1">
                  <c:v>0.80467200000000005</c:v>
                </c:pt>
                <c:pt idx="2">
                  <c:v>1.7702784000000003</c:v>
                </c:pt>
                <c:pt idx="3">
                  <c:v>2.5749504000000005</c:v>
                </c:pt>
                <c:pt idx="4">
                  <c:v>3.3796224000000006</c:v>
                </c:pt>
                <c:pt idx="5">
                  <c:v>4.1842944000000006</c:v>
                </c:pt>
                <c:pt idx="6">
                  <c:v>4.9889664000000007</c:v>
                </c:pt>
                <c:pt idx="7">
                  <c:v>5.4717696</c:v>
                </c:pt>
                <c:pt idx="8">
                  <c:v>5.9545728000000011</c:v>
                </c:pt>
                <c:pt idx="9">
                  <c:v>6.2764416000000001</c:v>
                </c:pt>
                <c:pt idx="10">
                  <c:v>6.7592448000000012</c:v>
                </c:pt>
                <c:pt idx="11">
                  <c:v>7.2420480000000005</c:v>
                </c:pt>
                <c:pt idx="12">
                  <c:v>7.7248511999999998</c:v>
                </c:pt>
                <c:pt idx="13">
                  <c:v>8.0467200000000005</c:v>
                </c:pt>
              </c:numCache>
            </c:numRef>
          </c:xVal>
          <c:yVal>
            <c:numRef>
              <c:f>ST2G!$W$4:$W$20</c:f>
              <c:numCache>
                <c:formatCode>0</c:formatCode>
                <c:ptCount val="17"/>
                <c:pt idx="0">
                  <c:v>56.621417837999999</c:v>
                </c:pt>
                <c:pt idx="1">
                  <c:v>53.369767555999999</c:v>
                </c:pt>
                <c:pt idx="2">
                  <c:v>49.980222392000002</c:v>
                </c:pt>
                <c:pt idx="3">
                  <c:v>45.149453299999998</c:v>
                </c:pt>
                <c:pt idx="4">
                  <c:v>39.869413786000003</c:v>
                </c:pt>
                <c:pt idx="5">
                  <c:v>35.114264468000002</c:v>
                </c:pt>
                <c:pt idx="6">
                  <c:v>30.626008469999999</c:v>
                </c:pt>
                <c:pt idx="7">
                  <c:v>28.602067460000001</c:v>
                </c:pt>
                <c:pt idx="8">
                  <c:v>26.204475802000001</c:v>
                </c:pt>
                <c:pt idx="9">
                  <c:v>23.188581285999998</c:v>
                </c:pt>
                <c:pt idx="10">
                  <c:v>17.957472213999999</c:v>
                </c:pt>
                <c:pt idx="11">
                  <c:v>10.097463939999999</c:v>
                </c:pt>
                <c:pt idx="12">
                  <c:v>4.9820086400000001</c:v>
                </c:pt>
                <c:pt idx="13">
                  <c:v>2.0862161179999998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05C-4BA2-82C6-1836C77E7965}"/>
            </c:ext>
          </c:extLst>
        </c:ser>
        <c:ser>
          <c:idx val="2"/>
          <c:order val="2"/>
          <c:tx>
            <c:strRef>
              <c:f>ST2G!$Y$2</c:f>
              <c:strCache>
                <c:ptCount val="1"/>
                <c:pt idx="0">
                  <c:v>Comp Gear3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ST2G!$Y$4:$Y$20</c:f>
              <c:numCache>
                <c:formatCode>0.0</c:formatCode>
                <c:ptCount val="17"/>
                <c:pt idx="0">
                  <c:v>0</c:v>
                </c:pt>
                <c:pt idx="1">
                  <c:v>1.4484096000000002</c:v>
                </c:pt>
                <c:pt idx="2">
                  <c:v>2.8968192000000004</c:v>
                </c:pt>
                <c:pt idx="3">
                  <c:v>4.345228800000001</c:v>
                </c:pt>
                <c:pt idx="4">
                  <c:v>5.7936384000000007</c:v>
                </c:pt>
                <c:pt idx="5">
                  <c:v>7.2420480000000005</c:v>
                </c:pt>
                <c:pt idx="6">
                  <c:v>8.8513920000000006</c:v>
                </c:pt>
                <c:pt idx="7">
                  <c:v>9.4951296000000021</c:v>
                </c:pt>
                <c:pt idx="8">
                  <c:v>10.299801600000002</c:v>
                </c:pt>
                <c:pt idx="9">
                  <c:v>10.9435392</c:v>
                </c:pt>
                <c:pt idx="10">
                  <c:v>11.7482112</c:v>
                </c:pt>
                <c:pt idx="11">
                  <c:v>12.5528832</c:v>
                </c:pt>
                <c:pt idx="12">
                  <c:v>13.357555200000002</c:v>
                </c:pt>
                <c:pt idx="13">
                  <c:v>13.8403584</c:v>
                </c:pt>
              </c:numCache>
            </c:numRef>
          </c:xVal>
          <c:yVal>
            <c:numRef>
              <c:f>ST2G!$Z$4:$Z$20</c:f>
              <c:numCache>
                <c:formatCode>0</c:formatCode>
                <c:ptCount val="17"/>
                <c:pt idx="0">
                  <c:v>32.681087034000001</c:v>
                </c:pt>
                <c:pt idx="1">
                  <c:v>30.803937349999998</c:v>
                </c:pt>
                <c:pt idx="2">
                  <c:v>28.846719669999999</c:v>
                </c:pt>
                <c:pt idx="3">
                  <c:v>26.062132697999999</c:v>
                </c:pt>
                <c:pt idx="4">
                  <c:v>23.010652405999998</c:v>
                </c:pt>
                <c:pt idx="5">
                  <c:v>20.266099432000001</c:v>
                </c:pt>
                <c:pt idx="6">
                  <c:v>17.677234228</c:v>
                </c:pt>
                <c:pt idx="7">
                  <c:v>16.507351841999998</c:v>
                </c:pt>
                <c:pt idx="8">
                  <c:v>15.1239548</c:v>
                </c:pt>
                <c:pt idx="9">
                  <c:v>13.384699998</c:v>
                </c:pt>
                <c:pt idx="10">
                  <c:v>10.36435726</c:v>
                </c:pt>
                <c:pt idx="11">
                  <c:v>5.8271708200000001</c:v>
                </c:pt>
                <c:pt idx="12">
                  <c:v>2.8735514119999999</c:v>
                </c:pt>
                <c:pt idx="13">
                  <c:v>1.2054681620000001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05C-4BA2-82C6-1836C77E7965}"/>
            </c:ext>
          </c:extLst>
        </c:ser>
        <c:ser>
          <c:idx val="3"/>
          <c:order val="3"/>
          <c:tx>
            <c:strRef>
              <c:f>ST2G!$AB$2</c:f>
              <c:strCache>
                <c:ptCount val="1"/>
                <c:pt idx="0">
                  <c:v>Comp Gear4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ST2G!$AB$4:$AB$20</c:f>
              <c:numCache>
                <c:formatCode>0.0</c:formatCode>
                <c:ptCount val="17"/>
                <c:pt idx="0">
                  <c:v>0</c:v>
                </c:pt>
                <c:pt idx="1">
                  <c:v>2.5749504000000005</c:v>
                </c:pt>
                <c:pt idx="2">
                  <c:v>5.1499008000000011</c:v>
                </c:pt>
                <c:pt idx="3">
                  <c:v>7.5639168000000012</c:v>
                </c:pt>
                <c:pt idx="4">
                  <c:v>10.1388672</c:v>
                </c:pt>
                <c:pt idx="5">
                  <c:v>12.713817600000002</c:v>
                </c:pt>
                <c:pt idx="6">
                  <c:v>15.127833600000002</c:v>
                </c:pt>
                <c:pt idx="7">
                  <c:v>16.415308799999998</c:v>
                </c:pt>
                <c:pt idx="8">
                  <c:v>17.702784000000001</c:v>
                </c:pt>
                <c:pt idx="9">
                  <c:v>18.990259200000004</c:v>
                </c:pt>
                <c:pt idx="10">
                  <c:v>20.2777344</c:v>
                </c:pt>
                <c:pt idx="11">
                  <c:v>21.726144000000001</c:v>
                </c:pt>
                <c:pt idx="12">
                  <c:v>23.174553600000003</c:v>
                </c:pt>
                <c:pt idx="13">
                  <c:v>23.979225600000003</c:v>
                </c:pt>
              </c:numCache>
            </c:numRef>
          </c:xVal>
          <c:yVal>
            <c:numRef>
              <c:f>ST2G!$AC$4:$AC$20</c:f>
              <c:numCache>
                <c:formatCode>0</c:formatCode>
                <c:ptCount val="17"/>
                <c:pt idx="0">
                  <c:v>18.922736388000001</c:v>
                </c:pt>
                <c:pt idx="1">
                  <c:v>17.83737022</c:v>
                </c:pt>
                <c:pt idx="2">
                  <c:v>16.703073610000001</c:v>
                </c:pt>
                <c:pt idx="3">
                  <c:v>15.088369024</c:v>
                </c:pt>
                <c:pt idx="4">
                  <c:v>13.326873111999999</c:v>
                </c:pt>
                <c:pt idx="5">
                  <c:v>11.734409636000001</c:v>
                </c:pt>
                <c:pt idx="6">
                  <c:v>10.235358822</c:v>
                </c:pt>
                <c:pt idx="7">
                  <c:v>9.5592290779999995</c:v>
                </c:pt>
                <c:pt idx="8">
                  <c:v>8.7585491179999995</c:v>
                </c:pt>
                <c:pt idx="9">
                  <c:v>7.7488027239999999</c:v>
                </c:pt>
                <c:pt idx="10">
                  <c:v>6.000651478</c:v>
                </c:pt>
                <c:pt idx="11">
                  <c:v>3.3762004979999998</c:v>
                </c:pt>
                <c:pt idx="12">
                  <c:v>1.6636350280000001</c:v>
                </c:pt>
                <c:pt idx="13">
                  <c:v>0.69837085399999999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05C-4BA2-82C6-1836C77E7965}"/>
            </c:ext>
          </c:extLst>
        </c:ser>
        <c:ser>
          <c:idx val="5"/>
          <c:order val="5"/>
          <c:tx>
            <c:strRef>
              <c:f>ST2G!$V$25</c:f>
              <c:strCache>
                <c:ptCount val="1"/>
                <c:pt idx="0">
                  <c:v>Komatsu Gear2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ST2G!$V$27:$V$44</c:f>
              <c:numCache>
                <c:formatCode>General</c:formatCode>
                <c:ptCount val="18"/>
                <c:pt idx="0">
                  <c:v>0</c:v>
                </c:pt>
                <c:pt idx="1">
                  <c:v>1</c:v>
                </c:pt>
                <c:pt idx="2">
                  <c:v>1.9</c:v>
                </c:pt>
                <c:pt idx="3">
                  <c:v>2.9</c:v>
                </c:pt>
                <c:pt idx="4">
                  <c:v>3.5</c:v>
                </c:pt>
                <c:pt idx="5">
                  <c:v>3.8</c:v>
                </c:pt>
                <c:pt idx="6">
                  <c:v>4.8</c:v>
                </c:pt>
                <c:pt idx="7">
                  <c:v>5.8</c:v>
                </c:pt>
                <c:pt idx="8">
                  <c:v>6.3</c:v>
                </c:pt>
                <c:pt idx="9">
                  <c:v>6.8</c:v>
                </c:pt>
                <c:pt idx="10">
                  <c:v>7.4</c:v>
                </c:pt>
                <c:pt idx="11">
                  <c:v>8.1</c:v>
                </c:pt>
                <c:pt idx="12">
                  <c:v>9.6</c:v>
                </c:pt>
                <c:pt idx="13">
                  <c:v>9.6</c:v>
                </c:pt>
                <c:pt idx="14">
                  <c:v>9.8000000000000007</c:v>
                </c:pt>
                <c:pt idx="15">
                  <c:v>10.3</c:v>
                </c:pt>
              </c:numCache>
            </c:numRef>
          </c:xVal>
          <c:yVal>
            <c:numRef>
              <c:f>ST2G!$W$27:$W$44</c:f>
              <c:numCache>
                <c:formatCode>General</c:formatCode>
                <c:ptCount val="18"/>
                <c:pt idx="0">
                  <c:v>73</c:v>
                </c:pt>
                <c:pt idx="1">
                  <c:v>69</c:v>
                </c:pt>
                <c:pt idx="2">
                  <c:v>64</c:v>
                </c:pt>
                <c:pt idx="3">
                  <c:v>58</c:v>
                </c:pt>
                <c:pt idx="4">
                  <c:v>53</c:v>
                </c:pt>
                <c:pt idx="5">
                  <c:v>51</c:v>
                </c:pt>
                <c:pt idx="6">
                  <c:v>45</c:v>
                </c:pt>
                <c:pt idx="7">
                  <c:v>39</c:v>
                </c:pt>
                <c:pt idx="8">
                  <c:v>36</c:v>
                </c:pt>
                <c:pt idx="9">
                  <c:v>34</c:v>
                </c:pt>
                <c:pt idx="10">
                  <c:v>30</c:v>
                </c:pt>
                <c:pt idx="11">
                  <c:v>26</c:v>
                </c:pt>
                <c:pt idx="12">
                  <c:v>19</c:v>
                </c:pt>
                <c:pt idx="13">
                  <c:v>18</c:v>
                </c:pt>
                <c:pt idx="14">
                  <c:v>16</c:v>
                </c:pt>
                <c:pt idx="15">
                  <c:v>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05C-4BA2-82C6-1836C77E7965}"/>
            </c:ext>
          </c:extLst>
        </c:ser>
        <c:ser>
          <c:idx val="6"/>
          <c:order val="6"/>
          <c:tx>
            <c:strRef>
              <c:f>ST2G!$Y$25</c:f>
              <c:strCache>
                <c:ptCount val="1"/>
                <c:pt idx="0">
                  <c:v>Komatsu Gear3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ST2G!$Y$27:$Y$44</c:f>
              <c:numCache>
                <c:formatCode>General</c:formatCode>
                <c:ptCount val="18"/>
                <c:pt idx="0">
                  <c:v>0</c:v>
                </c:pt>
                <c:pt idx="1">
                  <c:v>1.7</c:v>
                </c:pt>
                <c:pt idx="2">
                  <c:v>3.3</c:v>
                </c:pt>
                <c:pt idx="3">
                  <c:v>5</c:v>
                </c:pt>
                <c:pt idx="4">
                  <c:v>6.1</c:v>
                </c:pt>
                <c:pt idx="5">
                  <c:v>6.6</c:v>
                </c:pt>
                <c:pt idx="6">
                  <c:v>8.1999999999999993</c:v>
                </c:pt>
                <c:pt idx="7">
                  <c:v>10</c:v>
                </c:pt>
                <c:pt idx="8">
                  <c:v>10.8</c:v>
                </c:pt>
                <c:pt idx="9">
                  <c:v>11.8</c:v>
                </c:pt>
                <c:pt idx="10">
                  <c:v>12.8</c:v>
                </c:pt>
                <c:pt idx="11">
                  <c:v>14.1</c:v>
                </c:pt>
                <c:pt idx="12">
                  <c:v>16.600000000000001</c:v>
                </c:pt>
                <c:pt idx="13">
                  <c:v>16.7</c:v>
                </c:pt>
                <c:pt idx="14">
                  <c:v>17</c:v>
                </c:pt>
                <c:pt idx="15">
                  <c:v>17.899999999999999</c:v>
                </c:pt>
              </c:numCache>
            </c:numRef>
          </c:xVal>
          <c:yVal>
            <c:numRef>
              <c:f>ST2G!$Z$27:$Z$44</c:f>
              <c:numCache>
                <c:formatCode>General</c:formatCode>
                <c:ptCount val="18"/>
                <c:pt idx="0">
                  <c:v>42</c:v>
                </c:pt>
                <c:pt idx="1">
                  <c:v>40</c:v>
                </c:pt>
                <c:pt idx="2">
                  <c:v>37</c:v>
                </c:pt>
                <c:pt idx="3">
                  <c:v>33</c:v>
                </c:pt>
                <c:pt idx="4">
                  <c:v>31</c:v>
                </c:pt>
                <c:pt idx="5">
                  <c:v>29</c:v>
                </c:pt>
                <c:pt idx="6">
                  <c:v>26</c:v>
                </c:pt>
                <c:pt idx="7">
                  <c:v>23</c:v>
                </c:pt>
                <c:pt idx="8">
                  <c:v>21</c:v>
                </c:pt>
                <c:pt idx="9">
                  <c:v>19</c:v>
                </c:pt>
                <c:pt idx="10">
                  <c:v>17</c:v>
                </c:pt>
                <c:pt idx="11">
                  <c:v>15</c:v>
                </c:pt>
                <c:pt idx="12">
                  <c:v>11</c:v>
                </c:pt>
                <c:pt idx="13">
                  <c:v>11</c:v>
                </c:pt>
                <c:pt idx="14">
                  <c:v>9</c:v>
                </c:pt>
                <c:pt idx="15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05C-4BA2-82C6-1836C77E7965}"/>
            </c:ext>
          </c:extLst>
        </c:ser>
        <c:ser>
          <c:idx val="7"/>
          <c:order val="7"/>
          <c:tx>
            <c:strRef>
              <c:f>ST2G!$AB$25</c:f>
              <c:strCache>
                <c:ptCount val="1"/>
                <c:pt idx="0">
                  <c:v>Komatsu Gear4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ST2G!$AB$27:$AB$44</c:f>
              <c:numCache>
                <c:formatCode>General</c:formatCode>
                <c:ptCount val="18"/>
                <c:pt idx="0">
                  <c:v>0</c:v>
                </c:pt>
                <c:pt idx="1">
                  <c:v>2.9</c:v>
                </c:pt>
                <c:pt idx="2">
                  <c:v>5.7</c:v>
                </c:pt>
                <c:pt idx="3">
                  <c:v>8.6</c:v>
                </c:pt>
                <c:pt idx="4">
                  <c:v>10.5</c:v>
                </c:pt>
                <c:pt idx="5">
                  <c:v>11.4</c:v>
                </c:pt>
                <c:pt idx="6">
                  <c:v>14.2</c:v>
                </c:pt>
                <c:pt idx="7">
                  <c:v>17.2</c:v>
                </c:pt>
                <c:pt idx="8">
                  <c:v>18.7</c:v>
                </c:pt>
                <c:pt idx="9">
                  <c:v>20.3</c:v>
                </c:pt>
                <c:pt idx="10">
                  <c:v>22.1</c:v>
                </c:pt>
                <c:pt idx="11">
                  <c:v>24.4</c:v>
                </c:pt>
                <c:pt idx="12">
                  <c:v>28.7</c:v>
                </c:pt>
                <c:pt idx="13">
                  <c:v>28.8</c:v>
                </c:pt>
                <c:pt idx="14">
                  <c:v>29.3</c:v>
                </c:pt>
                <c:pt idx="15">
                  <c:v>30.9</c:v>
                </c:pt>
              </c:numCache>
            </c:numRef>
          </c:xVal>
          <c:yVal>
            <c:numRef>
              <c:f>ST2G!$AC$27:$AC$44</c:f>
              <c:numCache>
                <c:formatCode>General</c:formatCode>
                <c:ptCount val="18"/>
                <c:pt idx="0">
                  <c:v>24</c:v>
                </c:pt>
                <c:pt idx="1">
                  <c:v>23</c:v>
                </c:pt>
                <c:pt idx="2">
                  <c:v>21</c:v>
                </c:pt>
                <c:pt idx="3">
                  <c:v>19</c:v>
                </c:pt>
                <c:pt idx="4">
                  <c:v>18</c:v>
                </c:pt>
                <c:pt idx="5">
                  <c:v>17</c:v>
                </c:pt>
                <c:pt idx="6">
                  <c:v>15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6</c:v>
                </c:pt>
                <c:pt idx="13">
                  <c:v>6</c:v>
                </c:pt>
                <c:pt idx="14">
                  <c:v>5</c:v>
                </c:pt>
                <c:pt idx="15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05C-4BA2-82C6-1836C77E7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4613648"/>
        <c:axId val="684610040"/>
      </c:scatterChart>
      <c:scatterChart>
        <c:scatterStyle val="smoothMarker"/>
        <c:varyColors val="0"/>
        <c:ser>
          <c:idx val="4"/>
          <c:order val="4"/>
          <c:tx>
            <c:strRef>
              <c:f>ST2G!$S$25</c:f>
              <c:strCache>
                <c:ptCount val="1"/>
                <c:pt idx="0">
                  <c:v>Komatsu Gear1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ST2G!$S$27:$S$44</c:f>
              <c:numCache>
                <c:formatCode>General</c:formatCode>
                <c:ptCount val="18"/>
                <c:pt idx="0">
                  <c:v>0</c:v>
                </c:pt>
                <c:pt idx="1">
                  <c:v>0.5</c:v>
                </c:pt>
                <c:pt idx="2">
                  <c:v>0.9</c:v>
                </c:pt>
                <c:pt idx="3">
                  <c:v>1.4</c:v>
                </c:pt>
                <c:pt idx="4">
                  <c:v>1.7</c:v>
                </c:pt>
                <c:pt idx="5">
                  <c:v>1.8</c:v>
                </c:pt>
                <c:pt idx="6">
                  <c:v>2.2999999999999998</c:v>
                </c:pt>
                <c:pt idx="7">
                  <c:v>2.8</c:v>
                </c:pt>
                <c:pt idx="8">
                  <c:v>3</c:v>
                </c:pt>
                <c:pt idx="9">
                  <c:v>3.3</c:v>
                </c:pt>
                <c:pt idx="10">
                  <c:v>3.6</c:v>
                </c:pt>
                <c:pt idx="11">
                  <c:v>3.9</c:v>
                </c:pt>
                <c:pt idx="12">
                  <c:v>4.5999999999999996</c:v>
                </c:pt>
                <c:pt idx="13">
                  <c:v>4.5999999999999996</c:v>
                </c:pt>
                <c:pt idx="14">
                  <c:v>4.7</c:v>
                </c:pt>
                <c:pt idx="15">
                  <c:v>5</c:v>
                </c:pt>
              </c:numCache>
            </c:numRef>
          </c:xVal>
          <c:yVal>
            <c:numRef>
              <c:f>ST2G!$T$27:$T$43</c:f>
              <c:numCache>
                <c:formatCode>General</c:formatCode>
                <c:ptCount val="17"/>
                <c:pt idx="0">
                  <c:v>152</c:v>
                </c:pt>
                <c:pt idx="1">
                  <c:v>143</c:v>
                </c:pt>
                <c:pt idx="2">
                  <c:v>133</c:v>
                </c:pt>
                <c:pt idx="3">
                  <c:v>120</c:v>
                </c:pt>
                <c:pt idx="4">
                  <c:v>110</c:v>
                </c:pt>
                <c:pt idx="5">
                  <c:v>106</c:v>
                </c:pt>
                <c:pt idx="6">
                  <c:v>93</c:v>
                </c:pt>
                <c:pt idx="7">
                  <c:v>81</c:v>
                </c:pt>
                <c:pt idx="8">
                  <c:v>76</c:v>
                </c:pt>
                <c:pt idx="9">
                  <c:v>70</c:v>
                </c:pt>
                <c:pt idx="10">
                  <c:v>63</c:v>
                </c:pt>
                <c:pt idx="11">
                  <c:v>54</c:v>
                </c:pt>
                <c:pt idx="12">
                  <c:v>39</c:v>
                </c:pt>
                <c:pt idx="13">
                  <c:v>38</c:v>
                </c:pt>
                <c:pt idx="14">
                  <c:v>33</c:v>
                </c:pt>
                <c:pt idx="15">
                  <c:v>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05C-4BA2-82C6-1836C77E7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0975944"/>
        <c:axId val="490981520"/>
      </c:scatterChart>
      <c:valAx>
        <c:axId val="684613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СКОРОСТЬ</a:t>
                </a:r>
                <a:r>
                  <a:rPr lang="en-US" dirty="0"/>
                  <a:t> (</a:t>
                </a:r>
                <a:r>
                  <a:rPr lang="ru-RU" dirty="0"/>
                  <a:t>Км</a:t>
                </a:r>
                <a:r>
                  <a:rPr lang="en-US" dirty="0"/>
                  <a:t>/</a:t>
                </a:r>
                <a:r>
                  <a:rPr lang="ru-RU" baseline="0" dirty="0"/>
                  <a:t> час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1043197187536445"/>
              <c:y val="0.932346113291463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10040"/>
        <c:crosses val="autoZero"/>
        <c:crossBetween val="midCat"/>
      </c:valAx>
      <c:valAx>
        <c:axId val="684610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Тяговое</a:t>
                </a:r>
                <a:r>
                  <a:rPr lang="ru-RU" baseline="0" dirty="0"/>
                  <a:t> усилие</a:t>
                </a:r>
                <a:r>
                  <a:rPr lang="en-US" dirty="0"/>
                  <a:t> (</a:t>
                </a:r>
                <a:r>
                  <a:rPr lang="ru-RU" dirty="0" err="1"/>
                  <a:t>кн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8.2163971281431995E-3"/>
              <c:y val="0.274844630386561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613648"/>
        <c:crosses val="autoZero"/>
        <c:crossBetween val="midCat"/>
      </c:valAx>
      <c:valAx>
        <c:axId val="490981520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490975944"/>
        <c:crosses val="max"/>
        <c:crossBetween val="midCat"/>
      </c:valAx>
      <c:valAx>
        <c:axId val="490975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098152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21479656642563"/>
          <c:y val="2.8989275024396251E-2"/>
          <c:w val="0.70141326887746824"/>
          <c:h val="0.83724897173284774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Engine Hours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Sheet1!$E$2:$E$9</c:f>
              <c:numCache>
                <c:formatCode>0</c:formatCode>
                <c:ptCount val="8"/>
                <c:pt idx="0">
                  <c:v>287</c:v>
                </c:pt>
                <c:pt idx="1">
                  <c:v>365</c:v>
                </c:pt>
                <c:pt idx="2">
                  <c:v>330</c:v>
                </c:pt>
                <c:pt idx="3" formatCode="General">
                  <c:v>355</c:v>
                </c:pt>
                <c:pt idx="4" formatCode="General">
                  <c:v>342</c:v>
                </c:pt>
                <c:pt idx="5" formatCode="General">
                  <c:v>317</c:v>
                </c:pt>
                <c:pt idx="6" formatCode="General">
                  <c:v>352</c:v>
                </c:pt>
                <c:pt idx="7" formatCode="General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61-4591-AEE9-4BC99CC80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2"/>
        <c:axId val="1147942248"/>
        <c:axId val="114794192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Monthly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>
                  <c:v>0.9</c:v>
                </c:pt>
                <c:pt idx="1">
                  <c:v>0.89</c:v>
                </c:pt>
                <c:pt idx="2">
                  <c:v>0.89</c:v>
                </c:pt>
                <c:pt idx="3">
                  <c:v>0.92</c:v>
                </c:pt>
                <c:pt idx="4">
                  <c:v>0.98</c:v>
                </c:pt>
                <c:pt idx="5">
                  <c:v>0.9</c:v>
                </c:pt>
                <c:pt idx="6">
                  <c:v>0.93</c:v>
                </c:pt>
                <c:pt idx="7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261-4591-AEE9-4BC99CC803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Period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>
                  <c:v>0.92</c:v>
                </c:pt>
                <c:pt idx="1">
                  <c:v>0.92</c:v>
                </c:pt>
                <c:pt idx="2">
                  <c:v>0.92</c:v>
                </c:pt>
                <c:pt idx="3">
                  <c:v>0.92</c:v>
                </c:pt>
                <c:pt idx="4">
                  <c:v>0.92</c:v>
                </c:pt>
                <c:pt idx="5">
                  <c:v>0.92</c:v>
                </c:pt>
                <c:pt idx="6">
                  <c:v>0.92</c:v>
                </c:pt>
                <c:pt idx="7">
                  <c:v>0.92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61-4591-AEE9-4BC99CC803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Target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Sheet1!$D$2:$D$9</c:f>
              <c:numCache>
                <c:formatCode>0%</c:formatCode>
                <c:ptCount val="8"/>
                <c:pt idx="0">
                  <c:v>0.85</c:v>
                </c:pt>
                <c:pt idx="1">
                  <c:v>0.85</c:v>
                </c:pt>
                <c:pt idx="2">
                  <c:v>0.85</c:v>
                </c:pt>
                <c:pt idx="3">
                  <c:v>0.85</c:v>
                </c:pt>
                <c:pt idx="4">
                  <c:v>0.85</c:v>
                </c:pt>
                <c:pt idx="5">
                  <c:v>0.85</c:v>
                </c:pt>
                <c:pt idx="6">
                  <c:v>0.85</c:v>
                </c:pt>
                <c:pt idx="7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61-4591-AEE9-4BC99CC80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7902328"/>
        <c:axId val="647904952"/>
      </c:lineChart>
      <c:catAx>
        <c:axId val="647902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Месяц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904952"/>
        <c:crosses val="autoZero"/>
        <c:auto val="1"/>
        <c:lblAlgn val="ctr"/>
        <c:lblOffset val="100"/>
        <c:noMultiLvlLbl val="0"/>
      </c:catAx>
      <c:valAx>
        <c:axId val="647904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Техническая Готовность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902328"/>
        <c:crosses val="autoZero"/>
        <c:crossBetween val="between"/>
      </c:valAx>
      <c:valAx>
        <c:axId val="1147941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err="1"/>
                  <a:t>Мото</a:t>
                </a:r>
                <a:r>
                  <a:rPr lang="en-US" dirty="0"/>
                  <a:t>/</a:t>
                </a:r>
                <a:r>
                  <a:rPr lang="ru-RU" dirty="0"/>
                  <a:t>часы</a:t>
                </a:r>
                <a:r>
                  <a:rPr lang="ru-RU" baseline="0" dirty="0"/>
                  <a:t> в среднем за единицу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942248"/>
        <c:crosses val="max"/>
        <c:crossBetween val="between"/>
      </c:valAx>
      <c:catAx>
        <c:axId val="1147942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7941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97667772900771E-2"/>
          <c:y val="0.24135057406777644"/>
          <c:w val="0.89196276926796902"/>
          <c:h val="0.4562656334424904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9.1999999999999993</c:v>
                </c:pt>
                <c:pt idx="1">
                  <c:v>4.9000000000000004</c:v>
                </c:pt>
                <c:pt idx="2">
                  <c:v>5.5</c:v>
                </c:pt>
                <c:pt idx="3">
                  <c:v>5.7</c:v>
                </c:pt>
                <c:pt idx="4">
                  <c:v>5.4</c:v>
                </c:pt>
                <c:pt idx="5">
                  <c:v>8.3000000000000007</c:v>
                </c:pt>
                <c:pt idx="6">
                  <c:v>5.7</c:v>
                </c:pt>
                <c:pt idx="7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28-47E8-B0B9-49D07E9E2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2381456"/>
        <c:axId val="742383752"/>
      </c:lineChart>
      <c:catAx>
        <c:axId val="74238145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383752"/>
        <c:crosses val="autoZero"/>
        <c:auto val="1"/>
        <c:lblAlgn val="ctr"/>
        <c:lblOffset val="100"/>
        <c:noMultiLvlLbl val="0"/>
      </c:catAx>
      <c:valAx>
        <c:axId val="742383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238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0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93.3</c:v>
                </c:pt>
                <c:pt idx="1">
                  <c:v>115.8</c:v>
                </c:pt>
                <c:pt idx="2">
                  <c:v>168.9</c:v>
                </c:pt>
                <c:pt idx="3">
                  <c:v>185.8</c:v>
                </c:pt>
                <c:pt idx="4">
                  <c:v>205.3</c:v>
                </c:pt>
                <c:pt idx="5">
                  <c:v>56.3</c:v>
                </c:pt>
                <c:pt idx="6">
                  <c:v>317</c:v>
                </c:pt>
                <c:pt idx="7">
                  <c:v>266.60000000000002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5C-4A16-ADBE-F6142414D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737280"/>
        <c:axId val="732443368"/>
      </c:lineChart>
      <c:catAx>
        <c:axId val="29073728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443368"/>
        <c:crosses val="autoZero"/>
        <c:auto val="1"/>
        <c:lblAlgn val="ctr"/>
        <c:lblOffset val="100"/>
        <c:noMultiLvlLbl val="0"/>
      </c:catAx>
      <c:valAx>
        <c:axId val="73244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73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04F978-7AA9-4BF0-834E-8431269A92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159FB2-9958-48BB-B3AA-B91B8C917F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2F04-8092-452E-8678-BE3A3A4C675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BD7FD-EC8D-4E6F-A4B1-958036283A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F9825-BE9B-4067-9D44-0ECE5AFCC6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C2339-DA95-44DD-9514-784C5073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27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139CC-4EDD-479A-8E9F-274F403A8721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E3D94-CF81-4ED9-9375-98FE5A830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02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5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3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0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E3D94-CF81-4ED9-9375-98FE5A8303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9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E9A9AB9-FE16-084E-B0B9-B3FE5F15D4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13000"/>
            <a:ext cx="317500" cy="4445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6A0DD2E-868E-0043-B085-9D848057CD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104" y="746020"/>
            <a:ext cx="4018264" cy="7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0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032C34-7826-824F-A881-F4E3B5FB05B9}"/>
              </a:ext>
            </a:extLst>
          </p:cNvPr>
          <p:cNvSpPr/>
          <p:nvPr userDrawn="1"/>
        </p:nvSpPr>
        <p:spPr>
          <a:xfrm>
            <a:off x="0" y="2398643"/>
            <a:ext cx="12192000" cy="4459356"/>
          </a:xfrm>
          <a:prstGeom prst="rect">
            <a:avLst/>
          </a:prstGeom>
          <a:solidFill>
            <a:srgbClr val="9495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A0DC17-9BD8-BD43-9265-813405FC1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104" y="746020"/>
            <a:ext cx="4018264" cy="74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1695CD3-7977-9F45-8F3A-98313D238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514"/>
            <a:ext cx="318052" cy="54487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1E6C906-30D1-A64E-AE2E-683BB0F7C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65194" y="6545655"/>
            <a:ext cx="809467" cy="1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8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7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85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E32FB6-2477-8946-A2FB-928D47A28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5C38A-D917-2E4E-9887-E50F71E02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F8F1F-8195-AE40-A19B-257E241EA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5437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FBCF7-2744-2244-8BD4-E59567086DFE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2C35E-A53F-674A-9CAC-FE8B225FD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5437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9D948-4DC4-3845-9C16-66AC9B713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5437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E16E3-3DBE-A845-9CC1-E8AC436E3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3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1" r:id="rId3"/>
    <p:sldLayoutId id="2147483649" r:id="rId4"/>
    <p:sldLayoutId id="214749611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Univers Condensed" panose="020F0502020204030204" pitchFamily="34" charset="0"/>
          <a:ea typeface="+mj-ea"/>
          <a:cs typeface="Univers Condensed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i="0" kern="1200">
          <a:solidFill>
            <a:schemeClr val="tx2"/>
          </a:solidFill>
          <a:latin typeface="Univers 67 Condense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57 Condens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57 Condens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57 Condens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Univers 57 Condens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hyperlink" Target="https://commons.wikimedia.org/wiki/File:Peru_flag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hyperlink" Target="https://commons.wikimedia.org/wiki/File:Peru_flag.gif" TargetMode="External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truck, yellow&#10;&#10;Description automatically generated">
            <a:extLst>
              <a:ext uri="{FF2B5EF4-FFF2-40B4-BE49-F238E27FC236}">
                <a16:creationId xmlns:a16="http://schemas.microsoft.com/office/drawing/2014/main" id="{C5144A56-0A73-433D-A603-9FE8960595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784" y="2223437"/>
            <a:ext cx="10682211" cy="4634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F0BC7-0013-7741-A20B-A5793740277D}"/>
              </a:ext>
            </a:extLst>
          </p:cNvPr>
          <p:cNvSpPr txBox="1"/>
          <p:nvPr/>
        </p:nvSpPr>
        <p:spPr>
          <a:xfrm>
            <a:off x="1204635" y="1549934"/>
            <a:ext cx="9548068" cy="1125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3600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Представляет абсолютно новую модель ПДМ</a:t>
            </a:r>
            <a:endParaRPr lang="en-US" sz="3600" dirty="0">
              <a:solidFill>
                <a:srgbClr val="213F9A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  <a:p>
            <a:pPr lvl="2"/>
            <a:r>
              <a:rPr lang="en-US" sz="3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	 </a:t>
            </a:r>
            <a:r>
              <a:rPr lang="en-US" sz="6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WXO4</a:t>
            </a:r>
            <a:endParaRPr lang="en-US" sz="3600" dirty="0">
              <a:solidFill>
                <a:srgbClr val="213F9A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DBA0AF-25AA-AA4F-9B2F-8BE19B0B2739}"/>
              </a:ext>
            </a:extLst>
          </p:cNvPr>
          <p:cNvCxnSpPr>
            <a:cxnSpLocks/>
          </p:cNvCxnSpPr>
          <p:nvPr/>
        </p:nvCxnSpPr>
        <p:spPr>
          <a:xfrm>
            <a:off x="397394" y="5576048"/>
            <a:ext cx="0" cy="1249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5598BDD-35CD-424F-9588-0818ED646147}"/>
              </a:ext>
            </a:extLst>
          </p:cNvPr>
          <p:cNvSpPr txBox="1"/>
          <p:nvPr/>
        </p:nvSpPr>
        <p:spPr>
          <a:xfrm>
            <a:off x="506806" y="6200695"/>
            <a:ext cx="6370196" cy="6765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Сочетание современности и производительности</a:t>
            </a:r>
            <a:r>
              <a:rPr lang="en-US" sz="1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,</a:t>
            </a:r>
          </a:p>
          <a:p>
            <a:r>
              <a:rPr lang="ru-RU" sz="1600" b="1" dirty="0">
                <a:solidFill>
                  <a:srgbClr val="213F9A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Безопасности и экономии для заказчика</a:t>
            </a:r>
            <a:endParaRPr lang="en-US" sz="1600" b="1" dirty="0">
              <a:solidFill>
                <a:srgbClr val="213F9A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8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2C8504-8418-458A-AA85-048A0ED6A095}"/>
              </a:ext>
            </a:extLst>
          </p:cNvPr>
          <p:cNvSpPr/>
          <p:nvPr/>
        </p:nvSpPr>
        <p:spPr>
          <a:xfrm>
            <a:off x="481419" y="1106129"/>
            <a:ext cx="58328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 panose="020B0506020202050204" pitchFamily="34" charset="0"/>
                <a:cs typeface="Calibri"/>
              </a:rPr>
              <a:t>Лучшая Эргономика</a:t>
            </a:r>
            <a:endParaRPr lang="en-US" sz="2000" b="1" dirty="0"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Сертифицирована по стандарту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ROPS/FOPS</a:t>
            </a: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«Закрытого» и «открытого» типа</a:t>
            </a:r>
            <a:endParaRPr lang="en-US" sz="1600" dirty="0">
              <a:solidFill>
                <a:prstClr val="black"/>
              </a:solidFill>
              <a:latin typeface="Univers Condensed" panose="020B0506020202050204" pitchFamily="34" charset="0"/>
            </a:endParaRP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Климат-Контроль</a:t>
            </a: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Univers Condensed" panose="020B0506020202050204" pitchFamily="34" charset="0"/>
              </a:rPr>
              <a:t>Звуко-изолированная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и герметичная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L="800100" lvl="1" indent="-34290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2E080C"/>
                </a:solidFill>
                <a:latin typeface="Univers Condensed" panose="020B0506020202050204" pitchFamily="34" charset="0"/>
              </a:rPr>
              <a:t>Раздельно регулируемые дворники</a:t>
            </a:r>
            <a:endParaRPr lang="en-US" sz="16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800100" lvl="1" indent="-34290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2E080C"/>
                </a:solidFill>
                <a:latin typeface="Univers Condensed" panose="020B0506020202050204" pitchFamily="34" charset="0"/>
              </a:rPr>
              <a:t>Ступени против проскальзывания</a:t>
            </a:r>
            <a:endParaRPr lang="en-US" sz="16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800100" lvl="1" indent="-34290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2E080C"/>
                </a:solidFill>
                <a:latin typeface="Univers Condensed" panose="020B0506020202050204" pitchFamily="34" charset="0"/>
              </a:rPr>
              <a:t>Концевой выключатель двери, блокирующий движение погрузчика при открытой двери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B1784-3081-4F63-AB65-90C69FFFD03A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Кабина Оператора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5" name="Picture 4" descr="A close up of a truck&#10;&#10;Description automatically generated">
            <a:extLst>
              <a:ext uri="{FF2B5EF4-FFF2-40B4-BE49-F238E27FC236}">
                <a16:creationId xmlns:a16="http://schemas.microsoft.com/office/drawing/2014/main" id="{3D5499A5-59B0-014F-B674-B3D858CB17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311" y="261629"/>
            <a:ext cx="6125689" cy="5490242"/>
          </a:xfrm>
          <a:prstGeom prst="rect">
            <a:avLst/>
          </a:prstGeom>
        </p:spPr>
      </p:pic>
      <p:pic>
        <p:nvPicPr>
          <p:cNvPr id="12" name="Picture 11" descr="A picture containing toy, sitting, truck, cake&#10;&#10;Description automatically generated">
            <a:extLst>
              <a:ext uri="{FF2B5EF4-FFF2-40B4-BE49-F238E27FC236}">
                <a16:creationId xmlns:a16="http://schemas.microsoft.com/office/drawing/2014/main" id="{E6B4A645-94BE-F74D-88AF-98F96B5BA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1" b="-3814"/>
          <a:stretch/>
        </p:blipFill>
        <p:spPr>
          <a:xfrm>
            <a:off x="6557345" y="3744681"/>
            <a:ext cx="5647659" cy="3231655"/>
          </a:xfrm>
          <a:prstGeom prst="rect">
            <a:avLst/>
          </a:prstGeom>
        </p:spPr>
      </p:pic>
      <p:pic>
        <p:nvPicPr>
          <p:cNvPr id="14" name="Picture 13" descr="A desk with a computer&#10;&#10;Description automatically generated">
            <a:extLst>
              <a:ext uri="{FF2B5EF4-FFF2-40B4-BE49-F238E27FC236}">
                <a16:creationId xmlns:a16="http://schemas.microsoft.com/office/drawing/2014/main" id="{3F66777C-7AA3-3D49-A2C6-FE0CAC0D4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92" y="3731805"/>
            <a:ext cx="5779608" cy="312619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635147-47C9-49A9-A917-5A3F640242F8}"/>
              </a:ext>
            </a:extLst>
          </p:cNvPr>
          <p:cNvGrpSpPr>
            <a:grpSpLocks noChangeAspect="1"/>
          </p:cNvGrpSpPr>
          <p:nvPr/>
        </p:nvGrpSpPr>
        <p:grpSpPr>
          <a:xfrm>
            <a:off x="6092293" y="274320"/>
            <a:ext cx="3019510" cy="3019510"/>
            <a:chOff x="7245040" y="3740536"/>
            <a:chExt cx="2558005" cy="255800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558C97-8284-4C5B-8B4E-3D9A89F0770B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</a:schemeClr>
                </a:gs>
                <a:gs pos="50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0DCC93-DE08-4539-81D7-F2A7EFAD4929}"/>
                </a:ext>
              </a:extLst>
            </p:cNvPr>
            <p:cNvSpPr txBox="1"/>
            <p:nvPr/>
          </p:nvSpPr>
          <p:spPr>
            <a:xfrm>
              <a:off x="7621218" y="4384090"/>
              <a:ext cx="1805650" cy="1301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ru-RU" sz="2800" b="1" cap="all" dirty="0">
                  <a:solidFill>
                    <a:srgbClr val="FFFFFF"/>
                  </a:solidFill>
                  <a:latin typeface="Univers Condensed"/>
                </a:rPr>
                <a:t>Самая просторная в классе</a:t>
              </a:r>
              <a:endParaRPr lang="en-US" sz="1000" cap="all" dirty="0">
                <a:solidFill>
                  <a:srgbClr val="FFFFFF"/>
                </a:solidFill>
                <a:latin typeface="Univers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5697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2C8504-8418-458A-AA85-048A0ED6A095}"/>
              </a:ext>
            </a:extLst>
          </p:cNvPr>
          <p:cNvSpPr/>
          <p:nvPr/>
        </p:nvSpPr>
        <p:spPr>
          <a:xfrm>
            <a:off x="472253" y="1445588"/>
            <a:ext cx="6537396" cy="23698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/>
                <a:cs typeface="Calibri"/>
              </a:rPr>
              <a:t>Простое управление сенсорным экраном</a:t>
            </a:r>
            <a:endParaRPr lang="en-US" sz="2000" b="1" dirty="0">
              <a:latin typeface="Univers Condensed"/>
              <a:cs typeface="Calibri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Без кнопок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Проверен и надёжен</a:t>
            </a: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Данные и настройки сохраняются и хранятся автоматически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Меню на русском языке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Возможность менять не критичные настройки самостоятельно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marL="742950" lvl="1" indent="-28575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Значки безопасности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: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ремень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, </a:t>
            </a:r>
            <a:r>
              <a:rPr lang="ru-RU" sz="1600" dirty="0" err="1">
                <a:solidFill>
                  <a:srgbClr val="203F99"/>
                </a:solidFill>
                <a:latin typeface="Univers Condensed" panose="020B0506020202050204" pitchFamily="34" charset="0"/>
              </a:rPr>
              <a:t>концевик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двери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,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стояночный тормоз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  <a:p>
            <a:pPr lvl="1" defTabSz="1219170" fontAlgn="base"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  <a:latin typeface="Arial Narrow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B1784-3081-4F63-AB65-90C69FFFD03A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chemeClr val="bg1"/>
                </a:solidFill>
                <a:latin typeface="Univers Condensed" panose="020B0506020202050204" pitchFamily="34" charset="0"/>
              </a:rPr>
              <a:t>Возможности экрана в кабине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8" name="Picture 7" descr="A picture containing black, red, sitting, bunch&#10;&#10;Description automatically generated">
            <a:extLst>
              <a:ext uri="{FF2B5EF4-FFF2-40B4-BE49-F238E27FC236}">
                <a16:creationId xmlns:a16="http://schemas.microsoft.com/office/drawing/2014/main" id="{F111C15A-4028-4918-9FE1-497361C27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9154" y="944451"/>
            <a:ext cx="5010759" cy="3257471"/>
          </a:xfrm>
          <a:prstGeom prst="rect">
            <a:avLst/>
          </a:prstGeom>
        </p:spPr>
      </p:pic>
      <p:pic>
        <p:nvPicPr>
          <p:cNvPr id="14" name="Picture 1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3D31C9D-E45F-47E0-869E-721C08E90C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681" y="4255216"/>
            <a:ext cx="3910439" cy="246054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8" name="Picture 17" descr="A picture containing sitting, black, green, street&#10;&#10;Description automatically generated">
            <a:extLst>
              <a:ext uri="{FF2B5EF4-FFF2-40B4-BE49-F238E27FC236}">
                <a16:creationId xmlns:a16="http://schemas.microsoft.com/office/drawing/2014/main" id="{72127486-E3F8-4D0D-8376-6B11F32563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6296" y="4262584"/>
            <a:ext cx="3873617" cy="2465952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5D5FE0CC-FC54-3F4F-8E1B-5F8389056D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024" y="4411655"/>
            <a:ext cx="3715657" cy="24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373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0DB1784-3081-4F63-AB65-90C69FFFD03A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Замки для Безопасности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7" name="Picture 6" descr="A picture containing transport, yellow&#10;&#10;Description automatically generated">
            <a:extLst>
              <a:ext uri="{FF2B5EF4-FFF2-40B4-BE49-F238E27FC236}">
                <a16:creationId xmlns:a16="http://schemas.microsoft.com/office/drawing/2014/main" id="{A2A3C3E4-CA51-4E72-AB51-971E8598ED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04" y="3543300"/>
            <a:ext cx="3329451" cy="3314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2C8504-8418-458A-AA85-048A0ED6A095}"/>
              </a:ext>
            </a:extLst>
          </p:cNvPr>
          <p:cNvSpPr/>
          <p:nvPr/>
        </p:nvSpPr>
        <p:spPr>
          <a:xfrm>
            <a:off x="540372" y="1087041"/>
            <a:ext cx="583289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 panose="020B0506020202050204" pitchFamily="34" charset="0"/>
                <a:cs typeface="Calibri"/>
              </a:rPr>
              <a:t>Замки при поднятой стреле</a:t>
            </a:r>
            <a:endParaRPr lang="en-US" sz="2000" b="1" dirty="0"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На передних крыльях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для быстрой установки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L="800100" marR="0" lvl="1" indent="-342900" algn="l" defTabSz="121917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Фиксация по часовой стрелке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8EDC8F-CD22-492F-BEE8-C5211FCA84B7}"/>
              </a:ext>
            </a:extLst>
          </p:cNvPr>
          <p:cNvSpPr/>
          <p:nvPr/>
        </p:nvSpPr>
        <p:spPr>
          <a:xfrm>
            <a:off x="533288" y="2289195"/>
            <a:ext cx="58328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Aft>
                <a:spcPct val="0"/>
              </a:spcAft>
              <a:defRPr/>
            </a:pPr>
            <a:r>
              <a:rPr lang="ru-RU" sz="2000" b="1" dirty="0">
                <a:latin typeface="Univers Condensed" panose="020B0506020202050204" pitchFamily="34" charset="0"/>
                <a:cs typeface="Calibri"/>
              </a:rPr>
              <a:t>Замок складывания полу-рам</a:t>
            </a:r>
            <a:endParaRPr lang="en-US" sz="2000" b="1" dirty="0"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lnSpc>
                <a:spcPct val="150000"/>
              </a:lnSpc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</a:rPr>
              <a:t>Со стороны двери для быстрой установки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  <a:p>
            <a:pPr marR="0" lvl="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12" name="Picture 11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517C5761-BEBE-4678-8D94-01E8E61E5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716" y="3404551"/>
            <a:ext cx="2568554" cy="345344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987C33-18D4-499C-BD44-87CBF43B7E64}"/>
              </a:ext>
            </a:extLst>
          </p:cNvPr>
          <p:cNvSpPr/>
          <p:nvPr/>
        </p:nvSpPr>
        <p:spPr>
          <a:xfrm>
            <a:off x="5757021" y="4865123"/>
            <a:ext cx="677956" cy="150810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800"/>
          </a:p>
        </p:txBody>
      </p:sp>
      <p:pic>
        <p:nvPicPr>
          <p:cNvPr id="4" name="Picture 3" descr="A picture containing camera, hydrant&#10;&#10;Description automatically generated">
            <a:extLst>
              <a:ext uri="{FF2B5EF4-FFF2-40B4-BE49-F238E27FC236}">
                <a16:creationId xmlns:a16="http://schemas.microsoft.com/office/drawing/2014/main" id="{49841CB8-DA09-5E4E-861B-0BF984971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2856" y="1087041"/>
            <a:ext cx="8249144" cy="58255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C38456-CFDC-4B4F-A75A-6F7819336754}"/>
              </a:ext>
            </a:extLst>
          </p:cNvPr>
          <p:cNvSpPr/>
          <p:nvPr/>
        </p:nvSpPr>
        <p:spPr>
          <a:xfrm>
            <a:off x="8365892" y="1025486"/>
            <a:ext cx="3826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1219170" fontAlgn="base"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 err="1">
                <a:solidFill>
                  <a:srgbClr val="203F99"/>
                </a:solidFill>
                <a:latin typeface="Univers Condensed" panose="020B0506020202050204" pitchFamily="34" charset="0"/>
              </a:rPr>
              <a:t>Концевик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на двери срабатывает при открытой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или неплотно закрытой двери. При этом ПДМ встает на тормоз и отключает движение стрелы</a:t>
            </a:r>
            <a:r>
              <a:rPr lang="en-US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,</a:t>
            </a:r>
            <a:r>
              <a:rPr lang="ru-RU" sz="1600" dirty="0">
                <a:solidFill>
                  <a:srgbClr val="203F99"/>
                </a:solidFill>
                <a:latin typeface="Univers Condensed" panose="020B0506020202050204" pitchFamily="34" charset="0"/>
              </a:rPr>
              <a:t> ковша и рулевое управление</a:t>
            </a:r>
            <a:endParaRPr lang="en-US" sz="1600" dirty="0">
              <a:solidFill>
                <a:srgbClr val="203F99"/>
              </a:solidFill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8351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oy&#10;&#10;Description automatically generated">
            <a:extLst>
              <a:ext uri="{FF2B5EF4-FFF2-40B4-BE49-F238E27FC236}">
                <a16:creationId xmlns:a16="http://schemas.microsoft.com/office/drawing/2014/main" id="{2001ED3A-B7AE-4282-97D4-0B6BF1C98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30" y="490683"/>
            <a:ext cx="11811687" cy="6367317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D627635-FDA4-4F3D-AD7F-918E6A88EA33}"/>
              </a:ext>
            </a:extLst>
          </p:cNvPr>
          <p:cNvCxnSpPr>
            <a:cxnSpLocks/>
          </p:cNvCxnSpPr>
          <p:nvPr/>
        </p:nvCxnSpPr>
        <p:spPr>
          <a:xfrm flipV="1">
            <a:off x="3092683" y="3345640"/>
            <a:ext cx="2714475" cy="824215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9099B2EC-FE4F-4B4C-8586-0F52564F56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91826" y="4075894"/>
            <a:ext cx="1504469" cy="1010149"/>
          </a:xfrm>
          <a:prstGeom prst="bentConnector3">
            <a:avLst>
              <a:gd name="adj1" fmla="val -596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D52B295-CC6F-4E16-916E-ADDE090BC7D3}"/>
              </a:ext>
            </a:extLst>
          </p:cNvPr>
          <p:cNvSpPr txBox="1"/>
          <p:nvPr/>
        </p:nvSpPr>
        <p:spPr>
          <a:xfrm>
            <a:off x="364347" y="4302936"/>
            <a:ext cx="350570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Автоматическая система смазки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5FB6181-92B8-45BD-99AB-9AE04BFF2FBC}"/>
              </a:ext>
            </a:extLst>
          </p:cNvPr>
          <p:cNvCxnSpPr>
            <a:cxnSpLocks/>
          </p:cNvCxnSpPr>
          <p:nvPr/>
        </p:nvCxnSpPr>
        <p:spPr>
          <a:xfrm rot="5400000">
            <a:off x="7698287" y="2575549"/>
            <a:ext cx="2972997" cy="483713"/>
          </a:xfrm>
          <a:prstGeom prst="bentConnector3">
            <a:avLst>
              <a:gd name="adj1" fmla="val -403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F26B2A-A445-435E-915A-E1377E32E26D}"/>
              </a:ext>
            </a:extLst>
          </p:cNvPr>
          <p:cNvSpPr txBox="1"/>
          <p:nvPr/>
        </p:nvSpPr>
        <p:spPr>
          <a:xfrm>
            <a:off x="444622" y="5443987"/>
            <a:ext cx="4544834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Система пожаротушения </a:t>
            </a:r>
            <a:r>
              <a:rPr lang="en-US" b="1" dirty="0">
                <a:latin typeface="Univers Condensed" panose="020B0506020202050204" pitchFamily="34" charset="0"/>
                <a:cs typeface="Calibri"/>
              </a:rPr>
              <a:t>ANSUL LVS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Полностью автоматическая 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(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ea typeface="+mn-lt"/>
                <a:cs typeface="+mn-lt"/>
              </a:rPr>
              <a:t>Check fire® )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 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Сертифицирована заводом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076FD6-8DF8-4A5F-B76A-94D696B8BC79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Дополнительное оборудование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CD352-9C39-4CD1-A298-DAD84D8B4D32}"/>
              </a:ext>
            </a:extLst>
          </p:cNvPr>
          <p:cNvSpPr txBox="1"/>
          <p:nvPr/>
        </p:nvSpPr>
        <p:spPr>
          <a:xfrm>
            <a:off x="9426639" y="1158737"/>
            <a:ext cx="2691232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Соединения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Ковш 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1.9</a:t>
            </a: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 м³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Ковш 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2.2</a:t>
            </a: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 м³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Ковш 2.5 м³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Лезвие или режущие сегменты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Быстросъёмное соединение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 panose="020F0502020204030204"/>
              </a:rPr>
              <a:t>Ковш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 panose="020F0502020204030204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Вилочный захват</a:t>
            </a:r>
            <a:endParaRPr lang="en-US" sz="1300" dirty="0">
              <a:solidFill>
                <a:srgbClr val="203F99"/>
              </a:solidFill>
              <a:latin typeface="Univers Condensed" panose="020B0506020202050204" pitchFamily="34" charset="0"/>
              <a:cs typeface="Calibri" panose="020F0502020204030204" pitchFamily="34" charset="0"/>
            </a:endParaRPr>
          </a:p>
          <a:p>
            <a:pPr marL="285750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Ковш с выталкивателем</a:t>
            </a:r>
            <a:r>
              <a:rPr lang="en-US" sz="1300" dirty="0">
                <a:latin typeface="Univers Condensed" panose="020B0506020202050204" pitchFamily="34" charset="0"/>
                <a:cs typeface="Calibri"/>
              </a:rPr>
              <a:t> </a:t>
            </a:r>
            <a:endParaRPr lang="en-US" sz="1300" dirty="0">
              <a:latin typeface="Univers Condensed" panose="020B050602020205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1101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lose up of a device&#10;&#10;Description automatically generated">
            <a:extLst>
              <a:ext uri="{FF2B5EF4-FFF2-40B4-BE49-F238E27FC236}">
                <a16:creationId xmlns:a16="http://schemas.microsoft.com/office/drawing/2014/main" id="{75F70D56-4296-4508-A15C-BEADA86760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648" y="1006381"/>
            <a:ext cx="11361855" cy="5825145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DD627635-FDA4-4F3D-AD7F-918E6A88EA3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513966" y="3633268"/>
            <a:ext cx="2262045" cy="2174658"/>
          </a:xfrm>
          <a:prstGeom prst="bentConnector3">
            <a:avLst>
              <a:gd name="adj1" fmla="val -1005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1770922-0869-4282-AA3A-D26B27FC42AC}"/>
              </a:ext>
            </a:extLst>
          </p:cNvPr>
          <p:cNvCxnSpPr>
            <a:cxnSpLocks/>
          </p:cNvCxnSpPr>
          <p:nvPr/>
        </p:nvCxnSpPr>
        <p:spPr>
          <a:xfrm flipV="1">
            <a:off x="2852570" y="3129777"/>
            <a:ext cx="3998248" cy="907899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AE48846-D9E2-4FBA-8C72-BEB34B4B06F7}"/>
              </a:ext>
            </a:extLst>
          </p:cNvPr>
          <p:cNvSpPr txBox="1"/>
          <p:nvPr/>
        </p:nvSpPr>
        <p:spPr>
          <a:xfrm>
            <a:off x="429612" y="4019688"/>
            <a:ext cx="325104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Варианты систем ДУ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cs typeface="Calibri"/>
              </a:rPr>
              <a:t>Интерфейс и пульт ДУ</a:t>
            </a:r>
            <a:endParaRPr lang="en-US" dirty="0">
              <a:solidFill>
                <a:srgbClr val="2E080C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cs typeface="Calibri"/>
              </a:rPr>
              <a:t>Установлено на заводе</a:t>
            </a:r>
            <a:endParaRPr lang="en-US" dirty="0">
              <a:solidFill>
                <a:srgbClr val="2E080C"/>
              </a:solidFill>
              <a:latin typeface="Univers Condensed"/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DD5D29-3737-4417-BC29-62B209534663}"/>
              </a:ext>
            </a:extLst>
          </p:cNvPr>
          <p:cNvSpPr txBox="1"/>
          <p:nvPr/>
        </p:nvSpPr>
        <p:spPr>
          <a:xfrm>
            <a:off x="3058814" y="5689881"/>
            <a:ext cx="493504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Двигатель </a:t>
            </a:r>
            <a:r>
              <a:rPr lang="en-US" b="1" dirty="0">
                <a:latin typeface="Univers Condensed" panose="020B0506020202050204" pitchFamily="34" charset="0"/>
                <a:cs typeface="Calibri"/>
              </a:rPr>
              <a:t>Cummins QSB4.5 </a:t>
            </a:r>
            <a:r>
              <a:rPr lang="ru-RU" b="1" dirty="0">
                <a:latin typeface="Univers Condensed" panose="020B0506020202050204" pitchFamily="34" charset="0"/>
                <a:cs typeface="Calibri"/>
              </a:rPr>
              <a:t>Евро 5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Система доп. очистки 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ATS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Система 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Cummins DEF</a:t>
            </a:r>
          </a:p>
        </p:txBody>
      </p:sp>
      <p:pic>
        <p:nvPicPr>
          <p:cNvPr id="46" name="Picture 45" descr="A close up of an engine&#10;&#10;Description automatically generated">
            <a:extLst>
              <a:ext uri="{FF2B5EF4-FFF2-40B4-BE49-F238E27FC236}">
                <a16:creationId xmlns:a16="http://schemas.microsoft.com/office/drawing/2014/main" id="{79CD9288-7568-4632-AA9F-D354365F70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360" y="5608471"/>
            <a:ext cx="2717454" cy="124442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2B509F7-DA1D-4FCC-8A5B-F9B2508CE94A}"/>
              </a:ext>
            </a:extLst>
          </p:cNvPr>
          <p:cNvSpPr txBox="1"/>
          <p:nvPr/>
        </p:nvSpPr>
        <p:spPr>
          <a:xfrm>
            <a:off x="10143694" y="2311528"/>
            <a:ext cx="2174659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Тип выхлопной системы и Комплекты для  защиты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Топливный фильтр от мелких частиц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Обёртывание выхлопной системы комплектом из нержавеющей стали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3737A4C6-977D-4AFB-8765-720658DDCC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83299" y="2548650"/>
            <a:ext cx="2005550" cy="1659504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B60896F4-75FB-492F-970C-1A42A9518FE9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Дополнительное оборудование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C63592-D5F2-4765-BEC4-D73FF48E6F90}"/>
              </a:ext>
            </a:extLst>
          </p:cNvPr>
          <p:cNvSpPr txBox="1"/>
          <p:nvPr/>
        </p:nvSpPr>
        <p:spPr>
          <a:xfrm>
            <a:off x="7717102" y="1016471"/>
            <a:ext cx="4490332" cy="140544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Закрытая кабина оператора</a:t>
            </a:r>
            <a:r>
              <a:rPr lang="en-US" b="1" dirty="0">
                <a:latin typeface="Univers Condensed"/>
                <a:cs typeface="Calibri"/>
              </a:rPr>
              <a:t> ROPS/FOPS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cs typeface="Calibri"/>
              </a:rPr>
              <a:t>Система уравнивания давления в кабине</a:t>
            </a:r>
            <a:endParaRPr lang="en-US" dirty="0">
              <a:solidFill>
                <a:srgbClr val="2E080C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cs typeface="Calibri"/>
              </a:rPr>
              <a:t>Независимые дворники на стеклах</a:t>
            </a:r>
            <a:endParaRPr lang="en-US" dirty="0">
              <a:solidFill>
                <a:srgbClr val="2E080C"/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cs typeface="Calibri"/>
              </a:rPr>
              <a:t>Лучшая эргономика</a:t>
            </a:r>
            <a:endParaRPr lang="en-US" dirty="0">
              <a:solidFill>
                <a:srgbClr val="2E080C"/>
              </a:solidFill>
              <a:latin typeface="Univers Condensed"/>
              <a:cs typeface="Calibri"/>
            </a:endParaRPr>
          </a:p>
          <a:p>
            <a:pPr marL="380365" indent="-380365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333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132BD53-3C6E-47FB-9992-AAF201BE8D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49709" y="1191708"/>
            <a:ext cx="1940898" cy="64105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1795622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AD1302CA-9907-407A-8E0A-DBC2120E3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1594" y="884918"/>
            <a:ext cx="9221002" cy="59730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9A238C-D274-4239-BAFA-84CCD80B8282}"/>
              </a:ext>
            </a:extLst>
          </p:cNvPr>
          <p:cNvSpPr txBox="1"/>
          <p:nvPr/>
        </p:nvSpPr>
        <p:spPr>
          <a:xfrm>
            <a:off x="8733091" y="4038937"/>
            <a:ext cx="297861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Крюк для растормаживания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Встроен в систему растормаживания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 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253A233-D6FC-4DAD-8C93-CB36E6D17B89}"/>
              </a:ext>
            </a:extLst>
          </p:cNvPr>
          <p:cNvCxnSpPr>
            <a:cxnSpLocks/>
          </p:cNvCxnSpPr>
          <p:nvPr/>
        </p:nvCxnSpPr>
        <p:spPr>
          <a:xfrm flipV="1">
            <a:off x="6096000" y="4215325"/>
            <a:ext cx="2598586" cy="472178"/>
          </a:xfrm>
          <a:prstGeom prst="bentConnector3">
            <a:avLst>
              <a:gd name="adj1" fmla="val 64075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0C1313-49FC-4703-A815-FBE61FFD501B}"/>
              </a:ext>
            </a:extLst>
          </p:cNvPr>
          <p:cNvSpPr txBox="1"/>
          <p:nvPr/>
        </p:nvSpPr>
        <p:spPr>
          <a:xfrm>
            <a:off x="8863796" y="2505381"/>
            <a:ext cx="25872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Комплект для высокогорья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>
              <a:spcBef>
                <a:spcPct val="0"/>
              </a:spcBef>
              <a:spcAft>
                <a:spcPct val="0"/>
              </a:spcAft>
              <a:buFont typeface="Wingdings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ea typeface="+mn-lt"/>
                <a:cs typeface="+mn-lt"/>
              </a:rPr>
              <a:t>Выше </a:t>
            </a:r>
            <a:r>
              <a:rPr lang="en-US" dirty="0">
                <a:solidFill>
                  <a:srgbClr val="2E080C"/>
                </a:solidFill>
                <a:latin typeface="Univers Condensed"/>
                <a:ea typeface="+mn-lt"/>
                <a:cs typeface="+mn-lt"/>
              </a:rPr>
              <a:t>2500 </a:t>
            </a:r>
            <a:r>
              <a:rPr lang="ru-RU" dirty="0">
                <a:solidFill>
                  <a:srgbClr val="2E080C"/>
                </a:solidFill>
                <a:latin typeface="Univers Condensed"/>
                <a:ea typeface="+mn-lt"/>
                <a:cs typeface="+mn-lt"/>
              </a:rPr>
              <a:t>метров над уровнем моря</a:t>
            </a:r>
            <a:endParaRPr lang="en-US" dirty="0">
              <a:latin typeface="Univers Condensed"/>
              <a:cs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18DC3A-D099-48A9-8427-BBAADF26DE88}"/>
              </a:ext>
            </a:extLst>
          </p:cNvPr>
          <p:cNvSpPr txBox="1"/>
          <p:nvPr/>
        </p:nvSpPr>
        <p:spPr>
          <a:xfrm>
            <a:off x="1296252" y="1959961"/>
            <a:ext cx="243678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Проблесковые маячки 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Различных цветов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8B3A444E-7232-4126-A2A5-2B8387617BC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92815" y="2226196"/>
            <a:ext cx="963347" cy="802518"/>
          </a:xfrm>
          <a:prstGeom prst="bentConnector3">
            <a:avLst>
              <a:gd name="adj1" fmla="val 99958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8A8F6CE7-6FAF-4710-906E-7BA36608E9B0}"/>
              </a:ext>
            </a:extLst>
          </p:cNvPr>
          <p:cNvCxnSpPr>
            <a:cxnSpLocks/>
          </p:cNvCxnSpPr>
          <p:nvPr/>
        </p:nvCxnSpPr>
        <p:spPr>
          <a:xfrm>
            <a:off x="6201208" y="2577621"/>
            <a:ext cx="2531883" cy="673720"/>
          </a:xfrm>
          <a:prstGeom prst="bentConnector3">
            <a:avLst>
              <a:gd name="adj1" fmla="val 50000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E03A7B-FC37-4D43-8684-2E77AFE75F83}"/>
              </a:ext>
            </a:extLst>
          </p:cNvPr>
          <p:cNvSpPr txBox="1"/>
          <p:nvPr/>
        </p:nvSpPr>
        <p:spPr>
          <a:xfrm>
            <a:off x="8676442" y="1248824"/>
            <a:ext cx="3349303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Арктическое исполнение с подогревателями</a:t>
            </a:r>
            <a:endParaRPr lang="en-US" b="1" dirty="0"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/>
                <a:cs typeface="Calibri"/>
              </a:rPr>
              <a:t>До </a:t>
            </a:r>
            <a:r>
              <a:rPr lang="en-US" dirty="0">
                <a:solidFill>
                  <a:srgbClr val="2E080C"/>
                </a:solidFill>
                <a:latin typeface="Univers Condensed"/>
                <a:cs typeface="Calibri"/>
              </a:rPr>
              <a:t>-50°C</a:t>
            </a:r>
            <a:r>
              <a:rPr lang="en-US" dirty="0">
                <a:solidFill>
                  <a:srgbClr val="2E080C"/>
                </a:solidFill>
                <a:cs typeface="Calibri"/>
              </a:rPr>
              <a:t> 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5F0BE4A-7690-46A2-891F-AA8F9624EA13}"/>
              </a:ext>
            </a:extLst>
          </p:cNvPr>
          <p:cNvCxnSpPr>
            <a:cxnSpLocks/>
          </p:cNvCxnSpPr>
          <p:nvPr/>
        </p:nvCxnSpPr>
        <p:spPr>
          <a:xfrm flipV="1">
            <a:off x="5499805" y="1453415"/>
            <a:ext cx="3176637" cy="581953"/>
          </a:xfrm>
          <a:prstGeom prst="bentConnector3">
            <a:avLst>
              <a:gd name="adj1" fmla="val 23336"/>
            </a:avLst>
          </a:prstGeom>
          <a:noFill/>
          <a:ln w="12700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57DD499-C7C8-401D-BD76-B9C9B1EA66DB}"/>
              </a:ext>
            </a:extLst>
          </p:cNvPr>
          <p:cNvSpPr txBox="1"/>
          <p:nvPr/>
        </p:nvSpPr>
        <p:spPr>
          <a:xfrm>
            <a:off x="0" y="277336"/>
            <a:ext cx="12192000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Дополнительное оборудование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271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914F2F-3666-B047-B58F-2A4FF7C49D9C}"/>
              </a:ext>
            </a:extLst>
          </p:cNvPr>
          <p:cNvSpPr txBox="1"/>
          <p:nvPr/>
        </p:nvSpPr>
        <p:spPr>
          <a:xfrm>
            <a:off x="1835577" y="2766392"/>
            <a:ext cx="8520845" cy="20928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defRPr/>
            </a:pPr>
            <a:r>
              <a:rPr lang="ru-RU" sz="6800" dirty="0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Характеристики и Габариты</a:t>
            </a:r>
            <a:endParaRPr lang="en-US" sz="6800" dirty="0">
              <a:solidFill>
                <a:srgbClr val="FFFFFF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179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4EB17-B083-A24D-8A51-DD41F6D26EC4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Лучший в классе по скорости на уклоне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6" name="Picture 5" descr="A picture containing transport, yellow&#10;&#10;Description automatically generated">
            <a:extLst>
              <a:ext uri="{FF2B5EF4-FFF2-40B4-BE49-F238E27FC236}">
                <a16:creationId xmlns:a16="http://schemas.microsoft.com/office/drawing/2014/main" id="{0DE0B259-7F77-42A3-8C8B-B470C0FF4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6280" y="998181"/>
            <a:ext cx="4735720" cy="29088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B8945DD-A9D4-4A8F-B8BD-DC02D44B16F1}"/>
              </a:ext>
            </a:extLst>
          </p:cNvPr>
          <p:cNvGrpSpPr>
            <a:grpSpLocks noChangeAspect="1"/>
          </p:cNvGrpSpPr>
          <p:nvPr/>
        </p:nvGrpSpPr>
        <p:grpSpPr>
          <a:xfrm>
            <a:off x="8659682" y="43858"/>
            <a:ext cx="1923964" cy="1923964"/>
            <a:chOff x="7245040" y="3740536"/>
            <a:chExt cx="2558005" cy="255800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C489AC-5FEC-47E7-8187-B3071FD8C8A3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</a:schemeClr>
                </a:gs>
                <a:gs pos="50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16BD9F-3CA9-472A-8E47-68F09E285BEB}"/>
                </a:ext>
              </a:extLst>
            </p:cNvPr>
            <p:cNvSpPr txBox="1"/>
            <p:nvPr/>
          </p:nvSpPr>
          <p:spPr>
            <a:xfrm>
              <a:off x="7713668" y="4339721"/>
              <a:ext cx="1805650" cy="1301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ru-RU" sz="1200" b="1" cap="all" dirty="0">
                  <a:solidFill>
                    <a:srgbClr val="FFFFFF"/>
                  </a:solidFill>
                  <a:latin typeface="Univers Condensed"/>
                </a:rPr>
                <a:t>НА </a:t>
              </a:r>
              <a:r>
                <a:rPr lang="en-US" sz="4000" b="1" cap="all" dirty="0">
                  <a:solidFill>
                    <a:srgbClr val="FFFFFF"/>
                  </a:solidFill>
                  <a:latin typeface="Univers Condensed"/>
                </a:rPr>
                <a:t>26%</a:t>
              </a:r>
              <a:r>
                <a:rPr lang="en-US" sz="1200" cap="all" dirty="0">
                  <a:solidFill>
                    <a:srgbClr val="FFFFFF"/>
                  </a:solidFill>
                  <a:latin typeface="Univers Condensed"/>
                </a:rPr>
                <a:t> </a:t>
              </a:r>
              <a:endParaRPr lang="en-US" sz="11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  <a:p>
              <a:pPr algn="ctr"/>
              <a:r>
                <a:rPr lang="ru-RU" sz="1200" cap="all" dirty="0">
                  <a:solidFill>
                    <a:srgbClr val="FFFFFF"/>
                  </a:solidFill>
                  <a:latin typeface="Univers Condensed"/>
                </a:rPr>
                <a:t>Быстрее чем аналоги</a:t>
              </a:r>
              <a:endParaRPr lang="en-US" sz="1200" cap="all" dirty="0">
                <a:solidFill>
                  <a:srgbClr val="FFFFFF"/>
                </a:solidFill>
                <a:latin typeface="Univers Condensed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4EA5388-3F46-4AEE-9B17-4A554957C867}"/>
              </a:ext>
            </a:extLst>
          </p:cNvPr>
          <p:cNvSpPr txBox="1"/>
          <p:nvPr/>
        </p:nvSpPr>
        <p:spPr>
          <a:xfrm>
            <a:off x="10583646" y="5740077"/>
            <a:ext cx="139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Cummins QSB4.5</a:t>
            </a:r>
          </a:p>
          <a:p>
            <a:r>
              <a:rPr lang="en-US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133 </a:t>
            </a:r>
            <a:r>
              <a:rPr lang="ru-RU" sz="1200" b="1" dirty="0" err="1">
                <a:latin typeface="Univers Condensed" panose="020B0506020202050204" pitchFamily="34" charset="0"/>
                <a:cs typeface="Calibri" panose="020F0502020204030204" pitchFamily="34" charset="0"/>
              </a:rPr>
              <a:t>л.с</a:t>
            </a:r>
            <a:r>
              <a:rPr lang="ru-RU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.</a:t>
            </a:r>
            <a:endParaRPr lang="es-PE" sz="1200" b="1" dirty="0">
              <a:latin typeface="Univers Condensed" panose="020B050602020205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7BDBF-8563-45EF-8D2D-E230970B1D85}"/>
              </a:ext>
            </a:extLst>
          </p:cNvPr>
          <p:cNvSpPr txBox="1"/>
          <p:nvPr/>
        </p:nvSpPr>
        <p:spPr>
          <a:xfrm>
            <a:off x="714011" y="6400350"/>
            <a:ext cx="37604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dirty="0"/>
              <a:t>Взято из доступной опубликованной информации</a:t>
            </a:r>
            <a:endParaRPr lang="en-US" sz="1000" dirty="0"/>
          </a:p>
        </p:txBody>
      </p:sp>
      <p:pic>
        <p:nvPicPr>
          <p:cNvPr id="4" name="Picture 3" descr="A close up of a toy&#10;&#10;Description automatically generated">
            <a:extLst>
              <a:ext uri="{FF2B5EF4-FFF2-40B4-BE49-F238E27FC236}">
                <a16:creationId xmlns:a16="http://schemas.microsoft.com/office/drawing/2014/main" id="{0F166239-4940-492C-A1DE-387FE541B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9" b="96308" l="8021" r="90000">
                        <a14:foregroundMark x1="45625" y1="92182" x2="45625" y2="92182"/>
                        <a14:foregroundMark x1="46146" y1="96308" x2="46146" y2="96308"/>
                        <a14:foregroundMark x1="66771" y1="79587" x2="66771" y2="79587"/>
                        <a14:foregroundMark x1="70625" y1="76764" x2="66354" y2="82193"/>
                        <a14:foregroundMark x1="71771" y1="80130" x2="68854" y2="82193"/>
                        <a14:foregroundMark x1="71875" y1="76330" x2="71875" y2="79370"/>
                        <a14:foregroundMark x1="89479" y1="48643" x2="89271" y2="58958"/>
                        <a14:foregroundMark x1="89271" y1="58958" x2="88021" y2="51357"/>
                        <a14:foregroundMark x1="9688" y1="44734" x2="9167" y2="45928"/>
                        <a14:foregroundMark x1="8854" y1="49403" x2="8854" y2="51683"/>
                        <a14:foregroundMark x1="8021" y1="60695" x2="8125" y2="62541"/>
                        <a14:foregroundMark x1="73854" y1="16938" x2="71979" y2="16069"/>
                        <a14:foregroundMark x1="37083" y1="5320" x2="45625" y2="8903"/>
                        <a14:foregroundMark x1="45625" y1="8903" x2="51042" y2="7166"/>
                        <a14:foregroundMark x1="36042" y1="3149" x2="36042" y2="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9682" y="3401563"/>
            <a:ext cx="2923806" cy="2804685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0413C07-B885-42CB-9C31-C419CE5C9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679090"/>
              </p:ext>
            </p:extLst>
          </p:nvPr>
        </p:nvGraphicFramePr>
        <p:xfrm>
          <a:off x="601895" y="12402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89659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4EB17-B083-A24D-8A51-DD41F6D26EC4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Лучший у классе по усилию отрыва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8945DD-A9D4-4A8F-B8BD-DC02D44B16F1}"/>
              </a:ext>
            </a:extLst>
          </p:cNvPr>
          <p:cNvGrpSpPr>
            <a:grpSpLocks noChangeAspect="1"/>
          </p:cNvGrpSpPr>
          <p:nvPr/>
        </p:nvGrpSpPr>
        <p:grpSpPr>
          <a:xfrm>
            <a:off x="8113490" y="28244"/>
            <a:ext cx="1923964" cy="1923964"/>
            <a:chOff x="7245040" y="3740536"/>
            <a:chExt cx="2558005" cy="255800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C489AC-5FEC-47E7-8187-B3071FD8C8A3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</a:schemeClr>
                </a:gs>
                <a:gs pos="45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16BD9F-3CA9-472A-8E47-68F09E285BEB}"/>
                </a:ext>
              </a:extLst>
            </p:cNvPr>
            <p:cNvSpPr txBox="1"/>
            <p:nvPr/>
          </p:nvSpPr>
          <p:spPr>
            <a:xfrm>
              <a:off x="7639382" y="4332578"/>
              <a:ext cx="1805650" cy="1301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ru-RU" sz="1200" b="1" cap="all" dirty="0">
                  <a:solidFill>
                    <a:srgbClr val="FFFFFF"/>
                  </a:solidFill>
                  <a:latin typeface="Univers Condensed"/>
                </a:rPr>
                <a:t>ДО </a:t>
              </a:r>
              <a:r>
                <a:rPr lang="en-US" sz="4000" b="1" cap="all" dirty="0">
                  <a:solidFill>
                    <a:srgbClr val="FFFFFF"/>
                  </a:solidFill>
                  <a:latin typeface="Univers Condensed"/>
                </a:rPr>
                <a:t>20%</a:t>
              </a:r>
              <a:r>
                <a:rPr lang="en-US" sz="1200" cap="all" dirty="0">
                  <a:solidFill>
                    <a:srgbClr val="FFFFFF"/>
                  </a:solidFill>
                  <a:latin typeface="Univers Condensed"/>
                </a:rPr>
                <a:t> </a:t>
              </a:r>
              <a:endParaRPr lang="en-US" sz="11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  <a:p>
              <a:pPr algn="ctr"/>
              <a:r>
                <a:rPr lang="ru-RU" sz="1200" cap="all" dirty="0">
                  <a:solidFill>
                    <a:srgbClr val="FFFFFF"/>
                  </a:solidFill>
                  <a:latin typeface="Univers Condensed"/>
                </a:rPr>
                <a:t>СИЛЬНЕЕ УСИЛИЕ ОТРЫВА</a:t>
              </a:r>
              <a:endParaRPr lang="en-US" sz="1200" cap="all" dirty="0">
                <a:solidFill>
                  <a:srgbClr val="FFFFFF"/>
                </a:solidFill>
                <a:latin typeface="Univers Condensed"/>
              </a:endParaRPr>
            </a:p>
          </p:txBody>
        </p:sp>
      </p:grpSp>
      <p:pic>
        <p:nvPicPr>
          <p:cNvPr id="12" name="Picture 11" descr="A picture containing hydrant&#10;&#10;Description automatically generated">
            <a:extLst>
              <a:ext uri="{FF2B5EF4-FFF2-40B4-BE49-F238E27FC236}">
                <a16:creationId xmlns:a16="http://schemas.microsoft.com/office/drawing/2014/main" id="{6D3FE46A-D1D0-6144-9EFD-EC98EE293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8448" y="1630689"/>
            <a:ext cx="5493552" cy="5227311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056C0360-7746-44F8-A8D3-6D635D65D500}"/>
              </a:ext>
            </a:extLst>
          </p:cNvPr>
          <p:cNvSpPr/>
          <p:nvPr/>
        </p:nvSpPr>
        <p:spPr>
          <a:xfrm>
            <a:off x="8846297" y="2005449"/>
            <a:ext cx="376155" cy="3622422"/>
          </a:xfrm>
          <a:prstGeom prst="upArrow">
            <a:avLst>
              <a:gd name="adj1" fmla="val 50000"/>
              <a:gd name="adj2" fmla="val 9729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48592-FF17-46A6-898A-9A7864FB62CE}"/>
              </a:ext>
            </a:extLst>
          </p:cNvPr>
          <p:cNvSpPr txBox="1"/>
          <p:nvPr/>
        </p:nvSpPr>
        <p:spPr>
          <a:xfrm>
            <a:off x="631745" y="6418922"/>
            <a:ext cx="37604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dirty="0"/>
              <a:t>Взято из доступной опубликованной информации</a:t>
            </a:r>
            <a:endParaRPr lang="en-US" sz="1000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6E48553-EE71-4AE3-AF56-D9E16B6421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9447123"/>
              </p:ext>
            </p:extLst>
          </p:nvPr>
        </p:nvGraphicFramePr>
        <p:xfrm>
          <a:off x="662567" y="1577448"/>
          <a:ext cx="7220341" cy="509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06475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B804AD-AA32-4281-81DD-E509AB2844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320"/>
            <a:ext cx="12192000" cy="731520"/>
          </a:xfr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60375"/>
            <a:r>
              <a:rPr lang="en-US" sz="3200" kern="1200" dirty="0">
                <a:solidFill>
                  <a:schemeClr val="bg1"/>
                </a:solidFill>
                <a:latin typeface="Univers Condensed" panose="020B0506020202050204" pitchFamily="34" charset="0"/>
                <a:cs typeface="+mj-cs"/>
              </a:rPr>
              <a:t>WX04: </a:t>
            </a:r>
            <a:r>
              <a:rPr lang="ru-RU" sz="3200" kern="1200" dirty="0">
                <a:solidFill>
                  <a:schemeClr val="bg1"/>
                </a:solidFill>
                <a:latin typeface="Univers Condensed" panose="020B0506020202050204" pitchFamily="34" charset="0"/>
                <a:cs typeface="+mj-cs"/>
              </a:rPr>
              <a:t>Сравнение Характеристик</a:t>
            </a:r>
            <a:endParaRPr lang="en-US" sz="3200" kern="1200" dirty="0">
              <a:solidFill>
                <a:schemeClr val="bg1"/>
              </a:solidFill>
              <a:latin typeface="Univers Condensed" panose="020B0506020202050204" pitchFamily="34" charset="0"/>
              <a:cs typeface="+mj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B62720E-BC32-46D3-8D9D-8E0F6080E1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7804574"/>
              </p:ext>
            </p:extLst>
          </p:nvPr>
        </p:nvGraphicFramePr>
        <p:xfrm>
          <a:off x="481495" y="1763575"/>
          <a:ext cx="5716105" cy="439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DF7FD59-5C1B-4D42-A10D-24C3E73D5E3B}"/>
              </a:ext>
            </a:extLst>
          </p:cNvPr>
          <p:cNvSpPr txBox="1"/>
          <p:nvPr/>
        </p:nvSpPr>
        <p:spPr>
          <a:xfrm>
            <a:off x="3847547" y="2262924"/>
            <a:ext cx="640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Univers Condensed" panose="020B0506020202050204" pitchFamily="34" charset="0"/>
              </a:rPr>
              <a:t>WX04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6C404-00E5-44DC-86E8-3880CC6F3536}"/>
              </a:ext>
            </a:extLst>
          </p:cNvPr>
          <p:cNvSpPr txBox="1"/>
          <p:nvPr/>
        </p:nvSpPr>
        <p:spPr>
          <a:xfrm>
            <a:off x="1458195" y="2683623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Univers Condensed" panose="020B0506020202050204" pitchFamily="34" charset="0"/>
              </a:rPr>
              <a:t>1я передача</a:t>
            </a:r>
            <a:endParaRPr lang="en-US" sz="1000" dirty="0">
              <a:latin typeface="Univers Condensed" panose="020B050602020205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9CE69C-4A76-4528-85CA-5E6183C5E7FD}"/>
              </a:ext>
            </a:extLst>
          </p:cNvPr>
          <p:cNvSpPr txBox="1"/>
          <p:nvPr/>
        </p:nvSpPr>
        <p:spPr>
          <a:xfrm>
            <a:off x="1827047" y="3855096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Univers Condensed" panose="020B0506020202050204" pitchFamily="34" charset="0"/>
              </a:rPr>
              <a:t>2</a:t>
            </a:r>
            <a:r>
              <a:rPr lang="ru-RU" sz="1000" dirty="0">
                <a:latin typeface="Univers Condensed" panose="020B0506020202050204" pitchFamily="34" charset="0"/>
              </a:rPr>
              <a:t>я</a:t>
            </a:r>
            <a:r>
              <a:rPr lang="en-US" sz="1000" dirty="0">
                <a:latin typeface="Univers Condensed" panose="020B0506020202050204" pitchFamily="34" charset="0"/>
              </a:rPr>
              <a:t> </a:t>
            </a:r>
            <a:r>
              <a:rPr lang="ru-RU" sz="1000" dirty="0">
                <a:latin typeface="Univers Condensed" panose="020B0506020202050204" pitchFamily="34" charset="0"/>
              </a:rPr>
              <a:t>передача</a:t>
            </a:r>
            <a:endParaRPr lang="en-US" sz="1000" dirty="0">
              <a:latin typeface="Univers Condensed" panose="020B050602020205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28832B-7B24-4821-8D6D-76B5488CE74E}"/>
              </a:ext>
            </a:extLst>
          </p:cNvPr>
          <p:cNvSpPr txBox="1"/>
          <p:nvPr/>
        </p:nvSpPr>
        <p:spPr>
          <a:xfrm>
            <a:off x="2368178" y="4432546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Univers Condensed" panose="020B0506020202050204" pitchFamily="34" charset="0"/>
              </a:rPr>
              <a:t>3</a:t>
            </a:r>
            <a:r>
              <a:rPr lang="ru-RU" sz="1000" dirty="0">
                <a:latin typeface="Univers Condensed" panose="020B0506020202050204" pitchFamily="34" charset="0"/>
              </a:rPr>
              <a:t>я</a:t>
            </a:r>
            <a:r>
              <a:rPr lang="en-US" sz="1000" dirty="0">
                <a:latin typeface="Univers Condensed" panose="020B0506020202050204" pitchFamily="34" charset="0"/>
              </a:rPr>
              <a:t> </a:t>
            </a:r>
            <a:r>
              <a:rPr lang="ru-RU" sz="1000" dirty="0">
                <a:latin typeface="Univers Condensed" panose="020B0506020202050204" pitchFamily="34" charset="0"/>
              </a:rPr>
              <a:t>передача</a:t>
            </a:r>
            <a:endParaRPr lang="en-US" sz="1000" dirty="0">
              <a:latin typeface="Univers Condensed" panose="020B050602020205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540F14-CCE2-44EC-9F63-6DBB6E4CC08F}"/>
              </a:ext>
            </a:extLst>
          </p:cNvPr>
          <p:cNvSpPr txBox="1"/>
          <p:nvPr/>
        </p:nvSpPr>
        <p:spPr>
          <a:xfrm>
            <a:off x="3990576" y="4836058"/>
            <a:ext cx="84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Univers Condensed" panose="020B0506020202050204" pitchFamily="34" charset="0"/>
              </a:rPr>
              <a:t>4я</a:t>
            </a:r>
            <a:r>
              <a:rPr lang="en-US" sz="1000" dirty="0">
                <a:latin typeface="Univers Condensed" panose="020B0506020202050204" pitchFamily="34" charset="0"/>
              </a:rPr>
              <a:t> </a:t>
            </a:r>
            <a:r>
              <a:rPr lang="ru-RU" sz="1000" dirty="0">
                <a:latin typeface="Univers Condensed" panose="020B0506020202050204" pitchFamily="34" charset="0"/>
              </a:rPr>
              <a:t>передача</a:t>
            </a:r>
            <a:endParaRPr lang="en-US" sz="1000" dirty="0">
              <a:latin typeface="Univers Condensed" panose="020B050602020205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FA8060-C736-43AA-9537-EDB924D33418}"/>
              </a:ext>
            </a:extLst>
          </p:cNvPr>
          <p:cNvCxnSpPr>
            <a:stCxn id="12" idx="1"/>
          </p:cNvCxnSpPr>
          <p:nvPr/>
        </p:nvCxnSpPr>
        <p:spPr>
          <a:xfrm flipH="1">
            <a:off x="1342887" y="2806734"/>
            <a:ext cx="115308" cy="241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BF779F-F4A2-4275-8103-747AF93E6D1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342887" y="3978207"/>
            <a:ext cx="484160" cy="123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DCEE24-CE9D-43AA-A383-1435B493CB4B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1974574" y="4555657"/>
            <a:ext cx="393604" cy="312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F729284-C30F-4B48-B19C-6B90005A39F1}"/>
              </a:ext>
            </a:extLst>
          </p:cNvPr>
          <p:cNvCxnSpPr>
            <a:stCxn id="17" idx="1"/>
          </p:cNvCxnSpPr>
          <p:nvPr/>
        </p:nvCxnSpPr>
        <p:spPr>
          <a:xfrm flipH="1">
            <a:off x="3706192" y="4959169"/>
            <a:ext cx="284384" cy="262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8E1DE0-FC05-4F38-980D-B97034BE4535}"/>
              </a:ext>
            </a:extLst>
          </p:cNvPr>
          <p:cNvSpPr txBox="1"/>
          <p:nvPr/>
        </p:nvSpPr>
        <p:spPr>
          <a:xfrm>
            <a:off x="3750366" y="2550112"/>
            <a:ext cx="91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Univers Condensed" panose="020B0506020202050204" pitchFamily="34" charset="0"/>
              </a:rPr>
              <a:t>Аналог</a:t>
            </a:r>
            <a:endParaRPr lang="en-US" sz="1200" dirty="0">
              <a:latin typeface="Univers Condensed" panose="020B050602020205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7DB7AC-F760-4309-B005-AA496FBE84C9}"/>
              </a:ext>
            </a:extLst>
          </p:cNvPr>
          <p:cNvCxnSpPr/>
          <p:nvPr/>
        </p:nvCxnSpPr>
        <p:spPr>
          <a:xfrm>
            <a:off x="4346713" y="2401424"/>
            <a:ext cx="3180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C600A6-9844-416D-A1B8-594D8C2F2056}"/>
              </a:ext>
            </a:extLst>
          </p:cNvPr>
          <p:cNvCxnSpPr/>
          <p:nvPr/>
        </p:nvCxnSpPr>
        <p:spPr>
          <a:xfrm>
            <a:off x="4346713" y="2688612"/>
            <a:ext cx="318052" cy="0"/>
          </a:xfrm>
          <a:prstGeom prst="line">
            <a:avLst/>
          </a:prstGeom>
          <a:ln w="28575">
            <a:solidFill>
              <a:srgbClr val="FFC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EE7C4DA-38AC-4AAB-90A1-79EAD293D527}"/>
              </a:ext>
            </a:extLst>
          </p:cNvPr>
          <p:cNvSpPr txBox="1"/>
          <p:nvPr/>
        </p:nvSpPr>
        <p:spPr>
          <a:xfrm>
            <a:off x="669585" y="1643918"/>
            <a:ext cx="763863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dirty="0">
                <a:latin typeface="Univers Condensed"/>
              </a:rPr>
              <a:t>Больше мощности в забое</a:t>
            </a:r>
            <a:r>
              <a:rPr lang="en-US" dirty="0">
                <a:latin typeface="Univers Condensed"/>
              </a:rPr>
              <a:t> – </a:t>
            </a:r>
            <a:r>
              <a:rPr lang="ru-RU" dirty="0">
                <a:latin typeface="Univers Condensed"/>
              </a:rPr>
              <a:t>Выше скорость передвижения по выработкам</a:t>
            </a:r>
            <a:endParaRPr lang="en-US" dirty="0">
              <a:latin typeface="Univers Condensed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B238F1-C565-464C-8C37-6AB870CEA448}"/>
              </a:ext>
            </a:extLst>
          </p:cNvPr>
          <p:cNvSpPr txBox="1"/>
          <p:nvPr/>
        </p:nvSpPr>
        <p:spPr>
          <a:xfrm>
            <a:off x="5965213" y="2151873"/>
            <a:ext cx="4635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Univers Condensed" panose="020B0506020202050204" pitchFamily="34" charset="0"/>
              </a:rPr>
              <a:t>В сравнении</a:t>
            </a:r>
            <a:endParaRPr lang="en-US" u="sng" dirty="0">
              <a:latin typeface="Univers Condensed" panose="020B0506020202050204" pitchFamily="34" charset="0"/>
            </a:endParaRPr>
          </a:p>
          <a:p>
            <a:r>
              <a:rPr lang="en-US" dirty="0">
                <a:latin typeface="Univers Condensed" panose="020B0506020202050204" pitchFamily="34" charset="0"/>
              </a:rPr>
              <a:t>100 </a:t>
            </a:r>
            <a:r>
              <a:rPr lang="ru-RU" dirty="0">
                <a:latin typeface="Univers Condensed" panose="020B0506020202050204" pitchFamily="34" charset="0"/>
              </a:rPr>
              <a:t>м от забоя до места выгрузки</a:t>
            </a:r>
          </a:p>
          <a:p>
            <a:r>
              <a:rPr lang="en-US" dirty="0">
                <a:latin typeface="Univers Condensed" panose="020B0506020202050204" pitchFamily="34" charset="0"/>
              </a:rPr>
              <a:t>8 </a:t>
            </a:r>
            <a:r>
              <a:rPr lang="ru-RU" dirty="0">
                <a:latin typeface="Univers Condensed" panose="020B0506020202050204" pitchFamily="34" charset="0"/>
              </a:rPr>
              <a:t>ми часовая смена</a:t>
            </a:r>
            <a:endParaRPr lang="en-US" dirty="0">
              <a:latin typeface="Univers Condensed" panose="020B0506020202050204" pitchFamily="34" charset="0"/>
            </a:endParaRPr>
          </a:p>
          <a:p>
            <a:pPr fontAlgn="base"/>
            <a:r>
              <a:rPr lang="ru-RU" dirty="0">
                <a:latin typeface="Univers Condensed" panose="020B0506020202050204" pitchFamily="34" charset="0"/>
              </a:rPr>
              <a:t>На 2й передаче с максимальной скоростью</a:t>
            </a:r>
            <a:endParaRPr lang="en-US" dirty="0">
              <a:latin typeface="Univers Condensed" panose="020B0506020202050204" pitchFamily="34" charset="0"/>
            </a:endParaRPr>
          </a:p>
          <a:p>
            <a:pPr fontAlgn="base"/>
            <a:r>
              <a:rPr lang="ru-RU" dirty="0">
                <a:latin typeface="Univers Condensed" panose="020B0506020202050204" pitchFamily="34" charset="0"/>
              </a:rPr>
              <a:t>На </a:t>
            </a:r>
            <a:r>
              <a:rPr lang="en-US" dirty="0">
                <a:latin typeface="Univers Condensed" panose="020B0506020202050204" pitchFamily="34" charset="0"/>
              </a:rPr>
              <a:t>10% </a:t>
            </a:r>
            <a:r>
              <a:rPr lang="ru-RU" dirty="0">
                <a:latin typeface="Univers Condensed" panose="020B0506020202050204" pitchFamily="34" charset="0"/>
              </a:rPr>
              <a:t>быстрее заполнение ковша</a:t>
            </a:r>
            <a:endParaRPr lang="en-US" dirty="0">
              <a:latin typeface="Univers Condensed" panose="020B0506020202050204" pitchFamily="34" charset="0"/>
            </a:endParaRPr>
          </a:p>
          <a:p>
            <a:pPr fontAlgn="base"/>
            <a:r>
              <a:rPr lang="ru-RU" dirty="0">
                <a:latin typeface="Univers Condensed" panose="020B0506020202050204" pitchFamily="34" charset="0"/>
              </a:rPr>
              <a:t>На </a:t>
            </a:r>
            <a:r>
              <a:rPr lang="en-US" dirty="0">
                <a:latin typeface="Univers Condensed" panose="020B0506020202050204" pitchFamily="34" charset="0"/>
              </a:rPr>
              <a:t>1</a:t>
            </a:r>
            <a:r>
              <a:rPr lang="ru-RU" dirty="0">
                <a:latin typeface="Univers Condensed" panose="020B0506020202050204" pitchFamily="34" charset="0"/>
              </a:rPr>
              <a:t>8</a:t>
            </a:r>
            <a:r>
              <a:rPr lang="en-US" dirty="0">
                <a:latin typeface="Univers Condensed" panose="020B0506020202050204" pitchFamily="34" charset="0"/>
              </a:rPr>
              <a:t>% </a:t>
            </a:r>
            <a:r>
              <a:rPr lang="ru-RU" dirty="0">
                <a:latin typeface="Univers Condensed" panose="020B0506020202050204" pitchFamily="34" charset="0"/>
              </a:rPr>
              <a:t>быстрее скорость при транспортировке</a:t>
            </a:r>
            <a:endParaRPr lang="en-US" dirty="0">
              <a:latin typeface="Univers Condensed" panose="020B0506020202050204" pitchFamily="34" charset="0"/>
            </a:endParaRPr>
          </a:p>
          <a:p>
            <a:pPr fontAlgn="base"/>
            <a:r>
              <a:rPr lang="en-US" dirty="0">
                <a:latin typeface="Univers Condensed" panose="020B0506020202050204" pitchFamily="34" charset="0"/>
              </a:rPr>
              <a:t>​</a:t>
            </a:r>
          </a:p>
          <a:p>
            <a:pPr fontAlgn="base"/>
            <a:r>
              <a:rPr lang="ru-RU" b="1" dirty="0">
                <a:latin typeface="Univers Condensed" panose="020B0506020202050204" pitchFamily="34" charset="0"/>
              </a:rPr>
              <a:t>Выгода до</a:t>
            </a:r>
            <a:r>
              <a:rPr lang="en-US" b="1" dirty="0">
                <a:latin typeface="Univers Condensed" panose="020B0506020202050204" pitchFamily="34" charset="0"/>
              </a:rPr>
              <a:t> </a:t>
            </a:r>
            <a:r>
              <a:rPr lang="ru-RU" b="1" dirty="0">
                <a:latin typeface="Univers Condensed" panose="020B0506020202050204" pitchFamily="34" charset="0"/>
              </a:rPr>
              <a:t>80</a:t>
            </a:r>
            <a:r>
              <a:rPr lang="en-US" b="1" dirty="0">
                <a:latin typeface="Univers Condensed" panose="020B0506020202050204" pitchFamily="34" charset="0"/>
              </a:rPr>
              <a:t> </a:t>
            </a:r>
            <a:r>
              <a:rPr lang="ru-RU" b="1" dirty="0">
                <a:latin typeface="Univers Condensed" panose="020B0506020202050204" pitchFamily="34" charset="0"/>
              </a:rPr>
              <a:t>тонн </a:t>
            </a:r>
          </a:p>
          <a:p>
            <a:pPr fontAlgn="base"/>
            <a:r>
              <a:rPr lang="ru-RU" b="1" dirty="0">
                <a:latin typeface="Univers Condensed" panose="020B0506020202050204" pitchFamily="34" charset="0"/>
              </a:rPr>
              <a:t>перевозимого материала </a:t>
            </a:r>
          </a:p>
          <a:p>
            <a:pPr fontAlgn="base"/>
            <a:r>
              <a:rPr lang="ru-RU" b="1" dirty="0">
                <a:latin typeface="Univers Condensed" panose="020B0506020202050204" pitchFamily="34" charset="0"/>
              </a:rPr>
              <a:t>в смену</a:t>
            </a:r>
            <a:r>
              <a:rPr lang="en-US" dirty="0">
                <a:latin typeface="Univers Condensed" panose="020B0506020202050204" pitchFamily="34" charset="0"/>
              </a:rPr>
              <a:t>​</a:t>
            </a:r>
          </a:p>
          <a:p>
            <a:endParaRPr lang="en-US" dirty="0">
              <a:latin typeface="Univers Condensed" panose="020B0506020202050204" pitchFamily="34" charset="0"/>
            </a:endParaRPr>
          </a:p>
          <a:p>
            <a:endParaRPr lang="en-US" dirty="0">
              <a:latin typeface="Univers Condensed" panose="020B0506020202050204" pitchFamily="34" charset="0"/>
            </a:endParaRPr>
          </a:p>
          <a:p>
            <a:endParaRPr lang="en-US" dirty="0">
              <a:latin typeface="Univers Condensed" panose="020B05060202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DA8C0-3FAB-4BD8-9017-44A36533B4DF}"/>
              </a:ext>
            </a:extLst>
          </p:cNvPr>
          <p:cNvSpPr txBox="1"/>
          <p:nvPr/>
        </p:nvSpPr>
        <p:spPr>
          <a:xfrm>
            <a:off x="1032510" y="6355080"/>
            <a:ext cx="376047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000" dirty="0"/>
              <a:t>Взято из доступной опубликованной информации</a:t>
            </a:r>
            <a:endParaRPr lang="en-US" sz="1000" dirty="0"/>
          </a:p>
        </p:txBody>
      </p:sp>
      <p:pic>
        <p:nvPicPr>
          <p:cNvPr id="5" name="Picture 4" descr="A picture containing hydrant&#10;&#10;Description automatically generated">
            <a:extLst>
              <a:ext uri="{FF2B5EF4-FFF2-40B4-BE49-F238E27FC236}">
                <a16:creationId xmlns:a16="http://schemas.microsoft.com/office/drawing/2014/main" id="{F4A57497-9D92-864C-AEEF-BA46A41467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218" y="-859908"/>
            <a:ext cx="4954926" cy="85778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9AB0161-0D94-4DFC-9C3A-FA15FCF8A8D0}"/>
              </a:ext>
            </a:extLst>
          </p:cNvPr>
          <p:cNvSpPr/>
          <p:nvPr/>
        </p:nvSpPr>
        <p:spPr>
          <a:xfrm>
            <a:off x="8105899" y="54864"/>
            <a:ext cx="2044968" cy="1958386"/>
          </a:xfrm>
          <a:prstGeom prst="ellipse">
            <a:avLst/>
          </a:prstGeom>
          <a:gradFill>
            <a:gsLst>
              <a:gs pos="0">
                <a:schemeClr val="tx1">
                  <a:shade val="30000"/>
                  <a:satMod val="115000"/>
                </a:schemeClr>
              </a:gs>
              <a:gs pos="45000">
                <a:schemeClr val="tx1">
                  <a:shade val="67500"/>
                  <a:satMod val="115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FFFFFF"/>
                </a:solidFill>
                <a:latin typeface="Univers Condensed" panose="020B0506020202050204" pitchFamily="34" charset="0"/>
              </a:rPr>
              <a:t>НА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14%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БОЛЕЕ ПРОИЗВОДИТЕЛЕН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35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16BE7F-D5D2-4222-925F-35C683E95ABA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Новые решения к проверенной технологии</a:t>
            </a:r>
            <a:endParaRPr lang="en-US" sz="3200" dirty="0">
              <a:solidFill>
                <a:srgbClr val="FFFFFF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533AF5-3307-4727-9740-7597CD59EAF4}"/>
              </a:ext>
            </a:extLst>
          </p:cNvPr>
          <p:cNvSpPr txBox="1">
            <a:spLocks/>
          </p:cNvSpPr>
          <p:nvPr/>
        </p:nvSpPr>
        <p:spPr>
          <a:xfrm>
            <a:off x="416477" y="915221"/>
            <a:ext cx="5574008" cy="4686423"/>
          </a:xfrm>
          <a:prstGeom prst="rect">
            <a:avLst/>
          </a:prstGeom>
        </p:spPr>
        <p:txBody>
          <a:bodyPr vert="horz" lIns="13716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365" marR="0" lvl="0" indent="-38036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1800" dirty="0">
                <a:latin typeface="Univers Condensed"/>
                <a:cs typeface="Calibri"/>
              </a:rPr>
              <a:t>WXO4 </a:t>
            </a:r>
            <a:r>
              <a:rPr lang="ru-RU" altLang="en-US" sz="1800" dirty="0">
                <a:latin typeface="Univers Condensed"/>
                <a:cs typeface="Calibri"/>
              </a:rPr>
              <a:t>заменяет модель</a:t>
            </a:r>
            <a:r>
              <a:rPr lang="en-US" altLang="en-US" sz="1800" dirty="0">
                <a:latin typeface="Univers Condensed"/>
                <a:cs typeface="Calibri"/>
              </a:rPr>
              <a:t> 4LD, </a:t>
            </a:r>
            <a:r>
              <a:rPr lang="ru-RU" altLang="en-US" sz="1800" dirty="0">
                <a:latin typeface="Univers Condensed"/>
                <a:cs typeface="Calibri"/>
              </a:rPr>
              <a:t>которая хорошо  зарекомендовала себя с 2016 года</a:t>
            </a:r>
            <a:r>
              <a:rPr lang="en-US" altLang="en-US" sz="1800" dirty="0">
                <a:latin typeface="Univers Condensed"/>
                <a:cs typeface="Calibri"/>
              </a:rPr>
              <a:t>, </a:t>
            </a:r>
            <a:r>
              <a:rPr lang="ru-RU" altLang="en-US" sz="1800" dirty="0">
                <a:latin typeface="Univers Condensed"/>
                <a:cs typeface="Calibri"/>
              </a:rPr>
              <a:t>в свою очередь заменяя модель </a:t>
            </a:r>
            <a:r>
              <a:rPr lang="en-US" altLang="en-US" sz="1800" dirty="0">
                <a:latin typeface="Univers Condensed"/>
                <a:cs typeface="Calibri"/>
              </a:rPr>
              <a:t>LT-350 (MTI)</a:t>
            </a:r>
            <a:endParaRPr lang="en-US" dirty="0">
              <a:latin typeface="Univers Condensed"/>
              <a:cs typeface="Calibri"/>
            </a:endParaRPr>
          </a:p>
          <a:p>
            <a:pPr marL="380365" marR="0" lvl="0" indent="-38036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Основные клиенты в мире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:</a:t>
            </a:r>
            <a:endParaRPr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 Condensed"/>
              <a:cs typeface="Calibri"/>
            </a:endParaRPr>
          </a:p>
          <a:p>
            <a:pPr marL="989965" lvl="1" indent="-380365">
              <a:buFont typeface="Wingdings" panose="05000000000000000000" pitchFamily="2" charset="2"/>
              <a:buChar char="Ø"/>
              <a:defRPr/>
            </a:pPr>
            <a:r>
              <a:rPr kumimoji="0" lang="ru-RU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Алроса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 – Российская Федерация</a:t>
            </a:r>
          </a:p>
          <a:p>
            <a:pPr marL="989965" lvl="1" indent="-380365">
              <a:buFont typeface="Wingdings" panose="05000000000000000000" pitchFamily="2" charset="2"/>
              <a:buChar char="Ø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Stillwater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 и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US Silver 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- </a:t>
            </a:r>
            <a:r>
              <a:rPr lang="ru-RU" altLang="en-US" dirty="0">
                <a:latin typeface="Univers Condensed"/>
                <a:cs typeface="Calibri"/>
              </a:rPr>
              <a:t>США</a:t>
            </a:r>
            <a:endParaRPr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 Condensed"/>
              <a:cs typeface="Calibri"/>
            </a:endParaRPr>
          </a:p>
          <a:p>
            <a:pPr marL="989965" marR="0" lvl="1" indent="-38036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MSG – 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Чили</a:t>
            </a:r>
            <a:endParaRPr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 Condensed"/>
              <a:cs typeface="Calibri"/>
            </a:endParaRPr>
          </a:p>
          <a:p>
            <a:pPr marL="989965" marR="0" lvl="1" indent="-38036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New Horus </a:t>
            </a:r>
            <a:r>
              <a:rPr lang="ru-RU" altLang="en-US" dirty="0">
                <a:latin typeface="Univers Condensed"/>
                <a:cs typeface="Calibri"/>
              </a:rPr>
              <a:t>и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Yaulicacu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/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Glencore – </a:t>
            </a:r>
            <a:r>
              <a:rPr lang="ru-RU" altLang="en-US" dirty="0">
                <a:latin typeface="Univers Condensed"/>
                <a:cs typeface="Calibri"/>
              </a:rPr>
              <a:t>Перу</a:t>
            </a:r>
            <a:endParaRPr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 Condensed"/>
              <a:cs typeface="Calibri"/>
            </a:endParaRPr>
          </a:p>
          <a:p>
            <a:pPr marL="989965" lvl="1" indent="-380365">
              <a:buFont typeface="Wingdings" panose="05000000000000000000" pitchFamily="2" charset="2"/>
              <a:buChar char="Ø"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Minera E	l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Cubo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 </a:t>
            </a:r>
            <a:r>
              <a:rPr kumimoji="0" lang="ru-RU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и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nivers Condensed"/>
                <a:cs typeface="Calibri"/>
              </a:rPr>
              <a:t> Fresnillo – </a:t>
            </a:r>
            <a:r>
              <a:rPr lang="ru-RU" altLang="en-US" dirty="0">
                <a:latin typeface="Univers Condensed"/>
                <a:cs typeface="Calibri"/>
              </a:rPr>
              <a:t>Мексика</a:t>
            </a:r>
            <a:endParaRPr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nivers Condensed" panose="020B050602020205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/>
                <a:ea typeface="+mn-ea"/>
                <a:cs typeface="+mn-cs"/>
              </a:rPr>
              <a:t>.</a:t>
            </a:r>
            <a:endParaRPr lang="en-US" altLang="en-US" sz="18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33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1E85AE-C891-45D9-A5DC-262EF35F16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54" y="4213412"/>
            <a:ext cx="4575983" cy="26445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C177C7-2F24-4673-9EC3-19ACA3DBDBAE}"/>
              </a:ext>
            </a:extLst>
          </p:cNvPr>
          <p:cNvSpPr/>
          <p:nvPr/>
        </p:nvSpPr>
        <p:spPr>
          <a:xfrm>
            <a:off x="319553" y="6618161"/>
            <a:ext cx="193848" cy="239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545C02-6D83-4516-8414-55578BCC9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537" y="4437529"/>
            <a:ext cx="4629205" cy="2420471"/>
          </a:xfrm>
          <a:prstGeom prst="rect">
            <a:avLst/>
          </a:prstGeom>
        </p:spPr>
      </p:pic>
      <p:pic>
        <p:nvPicPr>
          <p:cNvPr id="6" name="Picture 5" descr="A picture containing toy, cake&#10;&#10;Description automatically generated">
            <a:extLst>
              <a:ext uri="{FF2B5EF4-FFF2-40B4-BE49-F238E27FC236}">
                <a16:creationId xmlns:a16="http://schemas.microsoft.com/office/drawing/2014/main" id="{D885ED23-6C30-1A4A-A6DE-C5846C29D2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7" y="621144"/>
            <a:ext cx="5574008" cy="468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61523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96DDBA8-0F80-4E21-8C0C-53700AFC0552}"/>
              </a:ext>
            </a:extLst>
          </p:cNvPr>
          <p:cNvSpPr txBox="1"/>
          <p:nvPr/>
        </p:nvSpPr>
        <p:spPr>
          <a:xfrm>
            <a:off x="0" y="274320"/>
            <a:ext cx="12191999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60375"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Габариты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D5FC7D34-1353-4C77-B933-10E9ECFE8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279372"/>
              </p:ext>
            </p:extLst>
          </p:nvPr>
        </p:nvGraphicFramePr>
        <p:xfrm>
          <a:off x="393977" y="1033496"/>
          <a:ext cx="5236260" cy="578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9120">
                  <a:extLst>
                    <a:ext uri="{9D8B030D-6E8A-4147-A177-3AD203B41FA5}">
                      <a16:colId xmlns:a16="http://schemas.microsoft.com/office/drawing/2014/main" val="3254098890"/>
                    </a:ext>
                  </a:extLst>
                </a:gridCol>
                <a:gridCol w="1398570">
                  <a:extLst>
                    <a:ext uri="{9D8B030D-6E8A-4147-A177-3AD203B41FA5}">
                      <a16:colId xmlns:a16="http://schemas.microsoft.com/office/drawing/2014/main" val="3126276691"/>
                    </a:ext>
                  </a:extLst>
                </a:gridCol>
                <a:gridCol w="1398570">
                  <a:extLst>
                    <a:ext uri="{9D8B030D-6E8A-4147-A177-3AD203B41FA5}">
                      <a16:colId xmlns:a16="http://schemas.microsoft.com/office/drawing/2014/main" val="3778746519"/>
                    </a:ext>
                  </a:extLst>
                </a:gridCol>
              </a:tblGrid>
              <a:tr h="26803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ПОЛОЖЕНИЕ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WX04 –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ковш </a:t>
                      </a:r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1.9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</a:t>
                      </a:r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3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WX04 –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ковш </a:t>
                      </a:r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2.5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</a:t>
                      </a:r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461049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A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Высота по кабину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2 073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2 073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911350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B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Длина в транспортном положении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7 648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7 780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301485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C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От центра </a:t>
                      </a:r>
                      <a:r>
                        <a:rPr lang="ru-RU" sz="1000" dirty="0" err="1">
                          <a:latin typeface="Univers Condensed" panose="020B0506020202050204" pitchFamily="34" charset="0"/>
                        </a:rPr>
                        <a:t>задн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. колеса до бампера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2 410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2 410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370496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D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От центра </a:t>
                      </a:r>
                      <a:r>
                        <a:rPr lang="ru-RU" sz="1000" dirty="0" err="1">
                          <a:latin typeface="Univers Condensed" panose="020B0506020202050204" pitchFamily="34" charset="0"/>
                        </a:rPr>
                        <a:t>задн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. колеса до сочленения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1 324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1 324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603011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E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От центра пер. колеса до сочленения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1 410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1 410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7801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F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От переднего колеса до лезвия ковша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1 485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1 640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128850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G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Высота по капот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1 567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1 567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6831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H-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Дорожный просвет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275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275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324014"/>
                  </a:ext>
                </a:extLst>
              </a:tr>
              <a:tr h="28948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J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От лезвия до почвы (ковш вывернут)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1 208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1 208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820564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K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Высота до пальца крепления ковша (ковш вверху)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2 533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2 533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4386175"/>
                  </a:ext>
                </a:extLst>
              </a:tr>
              <a:tr h="287178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L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Макс. высота загруженного ковша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4 126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4 126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368737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M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Ширина ковша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1 778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1 880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997526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N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Ширина по моторный отсек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1 575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1 575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11886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O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Высота до лезвия в транс. положении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1 399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1 399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13260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Q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Угол въезда моторной части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31°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31°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796227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RI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Внутренний радиус поворота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2 929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2 929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919466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RE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Внешний радиус поворота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5 307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5 307 </a:t>
                      </a:r>
                      <a:r>
                        <a:rPr lang="ru-RU" sz="1100" dirty="0">
                          <a:latin typeface="Univers Condensed" panose="020B0506020202050204" pitchFamily="34" charset="0"/>
                        </a:rPr>
                        <a:t>мм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938040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S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Угол складывания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40°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40°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30983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CA" sz="1000" dirty="0">
                          <a:latin typeface="Univers Condensed" panose="020B0506020202050204" pitchFamily="34" charset="0"/>
                        </a:rPr>
                        <a:t>T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Угол выворота ковша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41°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41°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46971"/>
                  </a:ext>
                </a:extLst>
              </a:tr>
              <a:tr h="26803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Univers Condensed" panose="020B0506020202050204" pitchFamily="34" charset="0"/>
                        </a:rPr>
                        <a:t>U – </a:t>
                      </a:r>
                      <a:r>
                        <a:rPr lang="ru-RU" sz="1000" dirty="0">
                          <a:latin typeface="Univers Condensed" panose="020B0506020202050204" pitchFamily="34" charset="0"/>
                        </a:rPr>
                        <a:t>Угол ковша в транс. положении</a:t>
                      </a:r>
                      <a:endParaRPr lang="en-CA" sz="10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Univers Condensed" panose="020B0506020202050204" pitchFamily="34" charset="0"/>
                        </a:rPr>
                        <a:t>45°</a:t>
                      </a:r>
                      <a:endParaRPr lang="en-CA" sz="1100" dirty="0">
                        <a:latin typeface="Univers Condensed" panose="020B050602020205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dirty="0">
                          <a:latin typeface="Univers Condensed" panose="020B0506020202050204" pitchFamily="34" charset="0"/>
                        </a:rPr>
                        <a:t>45°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6231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1B71CF6-7EB5-4BC1-8CDC-D8D7E8886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38" y="3882873"/>
            <a:ext cx="5891373" cy="2700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34E7AA-9E47-4266-BF1E-9A486093F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4"/>
          <a:stretch/>
        </p:blipFill>
        <p:spPr>
          <a:xfrm>
            <a:off x="7500135" y="1033496"/>
            <a:ext cx="4638064" cy="30471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6F2989-C733-4C88-A363-D8E9233ED2EA}"/>
              </a:ext>
            </a:extLst>
          </p:cNvPr>
          <p:cNvSpPr/>
          <p:nvPr/>
        </p:nvSpPr>
        <p:spPr>
          <a:xfrm>
            <a:off x="6413500" y="5981700"/>
            <a:ext cx="237067" cy="16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00280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B804AD-AA32-4281-81DD-E509AB2844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319"/>
            <a:ext cx="12192000" cy="731520"/>
          </a:xfr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60375"/>
            <a:r>
              <a:rPr lang="en-US" sz="3200" kern="1200" dirty="0">
                <a:solidFill>
                  <a:schemeClr val="bg1"/>
                </a:solidFill>
                <a:latin typeface="Univers Condensed" panose="020B0506020202050204" pitchFamily="34" charset="0"/>
                <a:cs typeface="+mj-cs"/>
              </a:rPr>
              <a:t>4LD </a:t>
            </a:r>
            <a:r>
              <a:rPr lang="ru-RU" sz="3200" kern="1200" dirty="0">
                <a:solidFill>
                  <a:schemeClr val="bg1"/>
                </a:solidFill>
                <a:latin typeface="Univers Condensed" panose="020B0506020202050204" pitchFamily="34" charset="0"/>
                <a:cs typeface="+mj-cs"/>
              </a:rPr>
              <a:t>Опыт Заказчика в Перу</a:t>
            </a:r>
            <a:endParaRPr lang="en-US" sz="3200" kern="1200" dirty="0">
              <a:solidFill>
                <a:schemeClr val="bg1"/>
              </a:solidFill>
              <a:latin typeface="Univers Condensed" panose="020B0506020202050204" pitchFamily="34" charset="0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2BFE0-2D6A-4DCE-BB96-99DD4B6E5774}"/>
              </a:ext>
            </a:extLst>
          </p:cNvPr>
          <p:cNvSpPr txBox="1"/>
          <p:nvPr/>
        </p:nvSpPr>
        <p:spPr>
          <a:xfrm>
            <a:off x="7197914" y="3779884"/>
            <a:ext cx="4047516" cy="25160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2E080C"/>
                </a:solidFill>
                <a:latin typeface="Univers Condensed"/>
              </a:rPr>
              <a:t>Техническая Готовность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latin typeface="Univers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50" b="1" i="0" u="none" strike="noStrike" kern="1200" cap="none" spc="0" normalizeH="0" baseline="0" noProof="0" dirty="0">
              <a:ln>
                <a:noFill/>
              </a:ln>
              <a:solidFill>
                <a:srgbClr val="203F99"/>
              </a:solidFill>
              <a:effectLst/>
              <a:uLnTx/>
              <a:uFillTx/>
              <a:latin typeface="Univers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Основные показатели успеха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: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latin typeface="Univers Condense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lang="ru-RU" dirty="0">
                <a:solidFill>
                  <a:srgbClr val="2E080C"/>
                </a:solidFill>
                <a:latin typeface="Univers Condensed"/>
              </a:rPr>
              <a:t>Надёжная конструкция</a:t>
            </a:r>
            <a:endParaRPr lang="en-US" dirty="0">
              <a:solidFill>
                <a:srgbClr val="2E080C"/>
              </a:solidFill>
              <a:latin typeface="Univers Condense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latin typeface="Univers Condensed"/>
              </a:rPr>
              <a:t>Простота в обслуживании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latin typeface="Univers Condense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Высокий уровень сервисной поддержки прямо на руднике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latin typeface="Univers Condensed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20B0604020202020204" pitchFamily="34" charset="0"/>
              <a:buChar char="§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080C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Высокий уровень организации работ у заказчика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srgbClr val="2E080C"/>
              </a:solidFill>
              <a:effectLst/>
              <a:uLnTx/>
              <a:uFillTx/>
              <a:latin typeface="Univers Condense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1CF65-735D-4A33-BFE0-D0BAC6A9D3D5}"/>
              </a:ext>
            </a:extLst>
          </p:cNvPr>
          <p:cNvSpPr txBox="1"/>
          <p:nvPr/>
        </p:nvSpPr>
        <p:spPr>
          <a:xfrm>
            <a:off x="8092440" y="1481328"/>
            <a:ext cx="388728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50" dirty="0">
                <a:latin typeface="Univers Condensed" panose="020B0506020202050204" pitchFamily="34" charset="0"/>
              </a:rPr>
              <a:t>4LD </a:t>
            </a:r>
            <a:r>
              <a:rPr lang="ru-RU" sz="1350" dirty="0">
                <a:latin typeface="Univers Condensed" panose="020B0506020202050204" pitchFamily="34" charset="0"/>
              </a:rPr>
              <a:t>3 шт. Наработка </a:t>
            </a:r>
            <a:r>
              <a:rPr lang="en-US" sz="1350" dirty="0">
                <a:latin typeface="Univers Condensed" panose="020B0506020202050204" pitchFamily="34" charset="0"/>
              </a:rPr>
              <a:t>(9200, 9400, 6900 </a:t>
            </a:r>
            <a:r>
              <a:rPr lang="ru-RU" sz="1350" dirty="0" err="1">
                <a:latin typeface="Univers Condensed" panose="020B0506020202050204" pitchFamily="34" charset="0"/>
              </a:rPr>
              <a:t>мото</a:t>
            </a:r>
            <a:r>
              <a:rPr lang="en-US" sz="1350" dirty="0">
                <a:latin typeface="Univers Condensed" panose="020B0506020202050204" pitchFamily="34" charset="0"/>
              </a:rPr>
              <a:t>/</a:t>
            </a:r>
            <a:r>
              <a:rPr lang="ru-RU" sz="1350" dirty="0">
                <a:latin typeface="Univers Condensed" panose="020B0506020202050204" pitchFamily="34" charset="0"/>
              </a:rPr>
              <a:t>часов</a:t>
            </a:r>
            <a:r>
              <a:rPr lang="en-US" sz="1350" dirty="0">
                <a:latin typeface="Univers Condensed" panose="020B0506020202050204" pitchFamily="34" charset="0"/>
              </a:rPr>
              <a:t>)</a:t>
            </a:r>
          </a:p>
          <a:p>
            <a:r>
              <a:rPr lang="ru-RU" sz="1350" dirty="0">
                <a:latin typeface="Univers Condensed" panose="020B0506020202050204" pitchFamily="34" charset="0"/>
              </a:rPr>
              <a:t>Высота </a:t>
            </a:r>
            <a:r>
              <a:rPr lang="en-US" sz="1350" dirty="0">
                <a:latin typeface="Univers Condensed" panose="020B0506020202050204" pitchFamily="34" charset="0"/>
              </a:rPr>
              <a:t>2,300 – 2,800 </a:t>
            </a:r>
            <a:r>
              <a:rPr lang="ru-RU" sz="1350" dirty="0">
                <a:latin typeface="Univers Condensed" panose="020B0506020202050204" pitchFamily="34" charset="0"/>
              </a:rPr>
              <a:t>метров над уровнем моря</a:t>
            </a:r>
            <a:endParaRPr lang="en-US" sz="1350" dirty="0">
              <a:latin typeface="Univers Condensed" panose="020B0506020202050204" pitchFamily="34" charset="0"/>
            </a:endParaRPr>
          </a:p>
          <a:p>
            <a:r>
              <a:rPr lang="ru-RU" sz="1350" dirty="0">
                <a:latin typeface="Univers Condensed" panose="020B0506020202050204" pitchFamily="34" charset="0"/>
              </a:rPr>
              <a:t>Тип применения</a:t>
            </a:r>
            <a:r>
              <a:rPr lang="en-US" sz="1350" dirty="0">
                <a:latin typeface="Univers Condensed" panose="020B0506020202050204" pitchFamily="34" charset="0"/>
              </a:rPr>
              <a:t>: </a:t>
            </a:r>
            <a:r>
              <a:rPr lang="ru-RU" sz="1350" dirty="0">
                <a:latin typeface="Univers Condensed" panose="020B0506020202050204" pitchFamily="34" charset="0"/>
              </a:rPr>
              <a:t>Узкие жилы</a:t>
            </a:r>
            <a:endParaRPr lang="es-PE" sz="1350" dirty="0">
              <a:latin typeface="Univers Condensed" panose="020B050602020205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44A9129-DF61-4190-ABFC-FDE9E3A645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238860"/>
              </p:ext>
            </p:extLst>
          </p:nvPr>
        </p:nvGraphicFramePr>
        <p:xfrm>
          <a:off x="873014" y="2638526"/>
          <a:ext cx="5555843" cy="3200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6956E09-547F-4E1B-9C2B-673DC3EEBC42}"/>
              </a:ext>
            </a:extLst>
          </p:cNvPr>
          <p:cNvSpPr txBox="1"/>
          <p:nvPr/>
        </p:nvSpPr>
        <p:spPr>
          <a:xfrm>
            <a:off x="1911205" y="3374446"/>
            <a:ext cx="1656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В среднем по трём ПДМ</a:t>
            </a:r>
            <a:endParaRPr lang="en-US" sz="11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F11F9-F0E7-4F98-AB8B-231C2D0220B5}"/>
              </a:ext>
            </a:extLst>
          </p:cNvPr>
          <p:cNvSpPr txBox="1"/>
          <p:nvPr/>
        </p:nvSpPr>
        <p:spPr>
          <a:xfrm>
            <a:off x="1912544" y="4087607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Цель для заказчика</a:t>
            </a:r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F520B1-6807-44BA-B35A-0137D7AFB81B}"/>
              </a:ext>
            </a:extLst>
          </p:cNvPr>
          <p:cNvSpPr txBox="1"/>
          <p:nvPr/>
        </p:nvSpPr>
        <p:spPr>
          <a:xfrm>
            <a:off x="3885779" y="2715471"/>
            <a:ext cx="1733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Ежемесячная готовность</a:t>
            </a:r>
            <a:endParaRPr lang="en-US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C04F85-4A6A-4B69-8827-F4FF7CAEE4B4}"/>
              </a:ext>
            </a:extLst>
          </p:cNvPr>
          <p:cNvSpPr txBox="1"/>
          <p:nvPr/>
        </p:nvSpPr>
        <p:spPr>
          <a:xfrm rot="16200000">
            <a:off x="1447295" y="4812036"/>
            <a:ext cx="848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err="1"/>
              <a:t>Мото</a:t>
            </a:r>
            <a:r>
              <a:rPr lang="en-US" sz="1100" dirty="0"/>
              <a:t>/</a:t>
            </a:r>
            <a:r>
              <a:rPr lang="ru-RU" sz="1100" dirty="0"/>
              <a:t>часы</a:t>
            </a:r>
            <a:endParaRPr lang="en-US" sz="1100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5961A4-41A8-4716-A322-C56092127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97914" y="1561649"/>
            <a:ext cx="830746" cy="554938"/>
          </a:xfrm>
          <a:prstGeom prst="rect">
            <a:avLst/>
          </a:prstGeom>
        </p:spPr>
      </p:pic>
      <p:pic>
        <p:nvPicPr>
          <p:cNvPr id="5" name="Picture 4" descr="A picture containing toy, cake&#10;&#10;Description automatically generated">
            <a:extLst>
              <a:ext uri="{FF2B5EF4-FFF2-40B4-BE49-F238E27FC236}">
                <a16:creationId xmlns:a16="http://schemas.microsoft.com/office/drawing/2014/main" id="{450E95D0-6182-504C-8AAC-093D88C0D3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603" y="1855846"/>
            <a:ext cx="3887284" cy="36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41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CB804AD-AA32-4281-81DD-E509AB2844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320"/>
            <a:ext cx="12192000" cy="731520"/>
          </a:xfr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60375"/>
            <a:r>
              <a:rPr lang="en-US" sz="3200" kern="1200" dirty="0">
                <a:solidFill>
                  <a:schemeClr val="bg1"/>
                </a:solidFill>
                <a:latin typeface="Univers Condensed" panose="020B0506020202050204" pitchFamily="34" charset="0"/>
                <a:cs typeface="+mj-cs"/>
              </a:rPr>
              <a:t>4LD </a:t>
            </a:r>
            <a:r>
              <a:rPr lang="ru-RU" sz="3200" dirty="0">
                <a:solidFill>
                  <a:schemeClr val="bg1"/>
                </a:solidFill>
                <a:latin typeface="Univers Condensed" panose="020B0506020202050204" pitchFamily="34" charset="0"/>
              </a:rPr>
              <a:t>Опыт Заказчика в Перу</a:t>
            </a:r>
            <a:endParaRPr lang="en-US" sz="3200" kern="1200" dirty="0">
              <a:solidFill>
                <a:schemeClr val="bg1"/>
              </a:solidFill>
              <a:latin typeface="Univers Condensed" panose="020B0506020202050204" pitchFamily="34" charset="0"/>
              <a:cs typeface="+mj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B56EBED-9227-479F-8FDA-6DD0B9CC41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591128"/>
              </p:ext>
            </p:extLst>
          </p:nvPr>
        </p:nvGraphicFramePr>
        <p:xfrm>
          <a:off x="894744" y="1688362"/>
          <a:ext cx="5215156" cy="2600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A12E36-23CA-4A1D-B791-29FA7099844A}"/>
              </a:ext>
            </a:extLst>
          </p:cNvPr>
          <p:cNvSpPr txBox="1"/>
          <p:nvPr/>
        </p:nvSpPr>
        <p:spPr>
          <a:xfrm rot="16200000">
            <a:off x="599020" y="5115766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Часы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F2340-390D-4F8E-B5DF-77C9D23CAFB1}"/>
              </a:ext>
            </a:extLst>
          </p:cNvPr>
          <p:cNvSpPr txBox="1"/>
          <p:nvPr/>
        </p:nvSpPr>
        <p:spPr>
          <a:xfrm>
            <a:off x="3167188" y="3669165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Univers Condensed" panose="020B0506020202050204" pitchFamily="34" charset="0"/>
              </a:rPr>
              <a:t>Месяцы</a:t>
            </a:r>
            <a:endParaRPr lang="en-US" sz="1100" dirty="0">
              <a:latin typeface="Univers Condensed" panose="020B050602020205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02ADE8-5D4C-4392-92B4-FC80017F6FF0}"/>
              </a:ext>
            </a:extLst>
          </p:cNvPr>
          <p:cNvSpPr/>
          <p:nvPr/>
        </p:nvSpPr>
        <p:spPr>
          <a:xfrm>
            <a:off x="1174459" y="2709644"/>
            <a:ext cx="4883791" cy="276999"/>
          </a:xfrm>
          <a:prstGeom prst="rect">
            <a:avLst/>
          </a:prstGeom>
          <a:solidFill>
            <a:srgbClr val="F2F2F2">
              <a:alpha val="4392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F3FB2-A768-476F-9F47-44DB524A5642}"/>
              </a:ext>
            </a:extLst>
          </p:cNvPr>
          <p:cNvSpPr txBox="1"/>
          <p:nvPr/>
        </p:nvSpPr>
        <p:spPr>
          <a:xfrm>
            <a:off x="1019344" y="1726857"/>
            <a:ext cx="416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Condensed" panose="020B0506020202050204" pitchFamily="34" charset="0"/>
              </a:rPr>
              <a:t>Промежуток времени до ремонта</a:t>
            </a:r>
            <a:r>
              <a:rPr lang="en-US" dirty="0">
                <a:latin typeface="Univers Condensed" panose="020B0506020202050204" pitchFamily="34" charset="0"/>
              </a:rPr>
              <a:t> (MTTR)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77B08C-9E67-4BAC-BF58-CE3368592670}"/>
              </a:ext>
            </a:extLst>
          </p:cNvPr>
          <p:cNvSpPr txBox="1"/>
          <p:nvPr/>
        </p:nvSpPr>
        <p:spPr>
          <a:xfrm>
            <a:off x="5492343" y="2663477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Univers Condensed" panose="020B0506020202050204" pitchFamily="34" charset="0"/>
              </a:rPr>
              <a:t>Цель</a:t>
            </a:r>
            <a:endParaRPr lang="en-US" sz="1600" dirty="0">
              <a:solidFill>
                <a:srgbClr val="FF0000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B4DE3C82-8241-4C50-A29A-8AF447F8A5CC}"/>
              </a:ext>
            </a:extLst>
          </p:cNvPr>
          <p:cNvSpPr/>
          <p:nvPr/>
        </p:nvSpPr>
        <p:spPr>
          <a:xfrm>
            <a:off x="6090727" y="2508308"/>
            <a:ext cx="154877" cy="744836"/>
          </a:xfrm>
          <a:prstGeom prst="up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8E56E5A1-195F-401F-A7CD-684B02815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40945"/>
              </p:ext>
            </p:extLst>
          </p:nvPr>
        </p:nvGraphicFramePr>
        <p:xfrm>
          <a:off x="934293" y="4424504"/>
          <a:ext cx="5212080" cy="1861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9EAFFD6-4AF5-4EB7-B60D-8F5A2091E18F}"/>
              </a:ext>
            </a:extLst>
          </p:cNvPr>
          <p:cNvSpPr txBox="1"/>
          <p:nvPr/>
        </p:nvSpPr>
        <p:spPr>
          <a:xfrm rot="16200000">
            <a:off x="658041" y="2890139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Часы</a:t>
            </a:r>
            <a:endParaRPr lang="en-US" sz="1200" dirty="0"/>
          </a:p>
        </p:txBody>
      </p:sp>
      <p:sp>
        <p:nvSpPr>
          <p:cNvPr id="23" name="Arrow: Up-Down 22">
            <a:extLst>
              <a:ext uri="{FF2B5EF4-FFF2-40B4-BE49-F238E27FC236}">
                <a16:creationId xmlns:a16="http://schemas.microsoft.com/office/drawing/2014/main" id="{00668381-E4A6-4B5B-B032-9B635B29CCA9}"/>
              </a:ext>
            </a:extLst>
          </p:cNvPr>
          <p:cNvSpPr/>
          <p:nvPr/>
        </p:nvSpPr>
        <p:spPr>
          <a:xfrm rot="10800000">
            <a:off x="6084555" y="5154243"/>
            <a:ext cx="154877" cy="744836"/>
          </a:xfrm>
          <a:prstGeom prst="upDown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2C845F-8064-405D-8D1E-04B535D0DA31}"/>
              </a:ext>
            </a:extLst>
          </p:cNvPr>
          <p:cNvCxnSpPr/>
          <p:nvPr/>
        </p:nvCxnSpPr>
        <p:spPr>
          <a:xfrm>
            <a:off x="1254539" y="5636591"/>
            <a:ext cx="48037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C5646E2-CCC1-46E8-B26D-83E20DD4F88B}"/>
              </a:ext>
            </a:extLst>
          </p:cNvPr>
          <p:cNvSpPr txBox="1"/>
          <p:nvPr/>
        </p:nvSpPr>
        <p:spPr>
          <a:xfrm>
            <a:off x="1061597" y="4109139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Condensed" panose="020B0506020202050204" pitchFamily="34" charset="0"/>
              </a:rPr>
              <a:t>Промежуток времени до поломки</a:t>
            </a:r>
            <a:r>
              <a:rPr lang="en-US" dirty="0">
                <a:latin typeface="Univers Condensed" panose="020B0506020202050204" pitchFamily="34" charset="0"/>
              </a:rPr>
              <a:t> (MTBF)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DB73AE-F3DF-4D08-BEEA-C44FB6E3DD41}"/>
              </a:ext>
            </a:extLst>
          </p:cNvPr>
          <p:cNvSpPr txBox="1"/>
          <p:nvPr/>
        </p:nvSpPr>
        <p:spPr>
          <a:xfrm>
            <a:off x="5502375" y="5310231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Univers Condensed" panose="020B0506020202050204" pitchFamily="34" charset="0"/>
              </a:rPr>
              <a:t>Цель</a:t>
            </a:r>
            <a:endParaRPr lang="en-US" sz="1600" dirty="0">
              <a:solidFill>
                <a:srgbClr val="FF0000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00A676-C20A-4D03-BC37-B002B7F58DEB}"/>
              </a:ext>
            </a:extLst>
          </p:cNvPr>
          <p:cNvSpPr txBox="1"/>
          <p:nvPr/>
        </p:nvSpPr>
        <p:spPr>
          <a:xfrm>
            <a:off x="8092396" y="1479590"/>
            <a:ext cx="3825625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50" dirty="0">
                <a:latin typeface="Univers Condensed" panose="020B0506020202050204" pitchFamily="34" charset="0"/>
              </a:rPr>
              <a:t>4LD </a:t>
            </a:r>
            <a:r>
              <a:rPr lang="ru-RU" sz="1350" dirty="0">
                <a:latin typeface="Univers Condensed" panose="020B0506020202050204" pitchFamily="34" charset="0"/>
              </a:rPr>
              <a:t>3 шт. Наработка </a:t>
            </a:r>
            <a:r>
              <a:rPr lang="en-US" sz="1350" dirty="0">
                <a:latin typeface="Univers Condensed" panose="020B0506020202050204" pitchFamily="34" charset="0"/>
              </a:rPr>
              <a:t>(9200, 9400, 6900 </a:t>
            </a:r>
            <a:r>
              <a:rPr lang="ru-RU" sz="1350" dirty="0" err="1">
                <a:latin typeface="Univers Condensed" panose="020B0506020202050204" pitchFamily="34" charset="0"/>
              </a:rPr>
              <a:t>мото</a:t>
            </a:r>
            <a:r>
              <a:rPr lang="en-US" sz="1350" dirty="0">
                <a:latin typeface="Univers Condensed" panose="020B0506020202050204" pitchFamily="34" charset="0"/>
              </a:rPr>
              <a:t>/</a:t>
            </a:r>
            <a:r>
              <a:rPr lang="ru-RU" sz="1350" dirty="0">
                <a:latin typeface="Univers Condensed" panose="020B0506020202050204" pitchFamily="34" charset="0"/>
              </a:rPr>
              <a:t>часов</a:t>
            </a:r>
            <a:r>
              <a:rPr lang="en-US" sz="1350" dirty="0">
                <a:latin typeface="Univers Condensed" panose="020B0506020202050204" pitchFamily="34" charset="0"/>
              </a:rPr>
              <a:t>)</a:t>
            </a:r>
          </a:p>
          <a:p>
            <a:r>
              <a:rPr lang="ru-RU" sz="1350" dirty="0">
                <a:latin typeface="Univers Condensed" panose="020B0506020202050204" pitchFamily="34" charset="0"/>
              </a:rPr>
              <a:t>Высота </a:t>
            </a:r>
            <a:r>
              <a:rPr lang="en-US" sz="1350" dirty="0">
                <a:latin typeface="Univers Condensed" panose="020B0506020202050204" pitchFamily="34" charset="0"/>
              </a:rPr>
              <a:t>2,300 – 2,800 </a:t>
            </a:r>
            <a:r>
              <a:rPr lang="ru-RU" sz="1350" dirty="0">
                <a:latin typeface="Univers Condensed" panose="020B0506020202050204" pitchFamily="34" charset="0"/>
              </a:rPr>
              <a:t>метров над уровнем моря</a:t>
            </a:r>
            <a:endParaRPr lang="en-US" sz="1350" dirty="0">
              <a:latin typeface="Univers Condensed" panose="020B0506020202050204" pitchFamily="34" charset="0"/>
            </a:endParaRPr>
          </a:p>
          <a:p>
            <a:r>
              <a:rPr lang="ru-RU" sz="1350" dirty="0">
                <a:latin typeface="Univers Condensed" panose="020B0506020202050204" pitchFamily="34" charset="0"/>
              </a:rPr>
              <a:t>Тип применения</a:t>
            </a:r>
            <a:r>
              <a:rPr lang="en-US" sz="1350" dirty="0">
                <a:latin typeface="Univers Condensed" panose="020B0506020202050204" pitchFamily="34" charset="0"/>
              </a:rPr>
              <a:t>: </a:t>
            </a:r>
            <a:r>
              <a:rPr lang="ru-RU" sz="1350" dirty="0">
                <a:latin typeface="Univers Condensed" panose="020B0506020202050204" pitchFamily="34" charset="0"/>
              </a:rPr>
              <a:t>Узкие жилы</a:t>
            </a:r>
            <a:endParaRPr lang="es-PE" sz="1350" dirty="0">
              <a:latin typeface="Univers Condensed" panose="020B0506020202050204" pitchFamily="34" charset="0"/>
            </a:endParaRP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96D04B-17B6-4C45-8329-451229912D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97914" y="1561649"/>
            <a:ext cx="830746" cy="55493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940121B-4141-42E3-9AAD-EF699C817F44}"/>
              </a:ext>
            </a:extLst>
          </p:cNvPr>
          <p:cNvGrpSpPr/>
          <p:nvPr/>
        </p:nvGrpSpPr>
        <p:grpSpPr>
          <a:xfrm>
            <a:off x="6551540" y="2986066"/>
            <a:ext cx="5502818" cy="2479160"/>
            <a:chOff x="6515124" y="2613554"/>
            <a:chExt cx="5502818" cy="247916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56CFDCB-895C-4333-997A-B6449E8AD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7276" y="3165634"/>
              <a:ext cx="5050666" cy="149719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8341A7-D028-4F5A-A44C-B63C2FF82FA1}"/>
                </a:ext>
              </a:extLst>
            </p:cNvPr>
            <p:cNvSpPr txBox="1"/>
            <p:nvPr/>
          </p:nvSpPr>
          <p:spPr>
            <a:xfrm>
              <a:off x="7370892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1000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B9229D-71AF-49A4-B81E-FE196A8362A7}"/>
                </a:ext>
              </a:extLst>
            </p:cNvPr>
            <p:cNvSpPr txBox="1"/>
            <p:nvPr/>
          </p:nvSpPr>
          <p:spPr>
            <a:xfrm>
              <a:off x="6723425" y="2613554"/>
              <a:ext cx="3744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err="1">
                  <a:latin typeface="Univers Condensed" panose="020B0506020202050204" pitchFamily="34" charset="0"/>
                </a:rPr>
                <a:t>Эксплуат</a:t>
              </a:r>
              <a:r>
                <a:rPr lang="ru-RU" dirty="0">
                  <a:latin typeface="Univers Condensed" panose="020B0506020202050204" pitchFamily="34" charset="0"/>
                </a:rPr>
                <a:t>. Затраты </a:t>
              </a:r>
              <a:r>
                <a:rPr lang="en-US" dirty="0">
                  <a:latin typeface="Univers Condensed" panose="020B0506020202050204" pitchFamily="34" charset="0"/>
                </a:rPr>
                <a:t>(USD) – </a:t>
              </a:r>
              <a:r>
                <a:rPr lang="ru-RU" dirty="0" err="1">
                  <a:latin typeface="Univers Condensed" panose="020B0506020202050204" pitchFamily="34" charset="0"/>
                </a:rPr>
                <a:t>Зап.части</a:t>
              </a:r>
              <a:endParaRPr lang="en-US" dirty="0">
                <a:latin typeface="Univers Condensed" panose="020B050602020205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8A8CA4-B2F1-4EA0-A025-BF7B5DA9BA27}"/>
                </a:ext>
              </a:extLst>
            </p:cNvPr>
            <p:cNvSpPr txBox="1"/>
            <p:nvPr/>
          </p:nvSpPr>
          <p:spPr>
            <a:xfrm>
              <a:off x="7856682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2000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ACCFAE-58AB-45AD-8CB8-9EEA6741CE20}"/>
                </a:ext>
              </a:extLst>
            </p:cNvPr>
            <p:cNvSpPr txBox="1"/>
            <p:nvPr/>
          </p:nvSpPr>
          <p:spPr>
            <a:xfrm>
              <a:off x="8339934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3000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5584F3F-163C-462A-BF4F-CA58BD6F0E0E}"/>
                </a:ext>
              </a:extLst>
            </p:cNvPr>
            <p:cNvSpPr txBox="1"/>
            <p:nvPr/>
          </p:nvSpPr>
          <p:spPr>
            <a:xfrm>
              <a:off x="8802133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4000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05C679-6480-4E2B-8885-8824244BEAEF}"/>
                </a:ext>
              </a:extLst>
            </p:cNvPr>
            <p:cNvSpPr txBox="1"/>
            <p:nvPr/>
          </p:nvSpPr>
          <p:spPr>
            <a:xfrm>
              <a:off x="9285385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5000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0CDE26-D228-4338-87CD-A452C5BE098B}"/>
                </a:ext>
              </a:extLst>
            </p:cNvPr>
            <p:cNvSpPr txBox="1"/>
            <p:nvPr/>
          </p:nvSpPr>
          <p:spPr>
            <a:xfrm>
              <a:off x="9756739" y="4599357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6000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BC429C3-7CE5-46C2-A858-EC3AEEFC6A88}"/>
                </a:ext>
              </a:extLst>
            </p:cNvPr>
            <p:cNvSpPr txBox="1"/>
            <p:nvPr/>
          </p:nvSpPr>
          <p:spPr>
            <a:xfrm>
              <a:off x="10209286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7000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270A193-433B-4262-A5DE-D38E8E05F784}"/>
                </a:ext>
              </a:extLst>
            </p:cNvPr>
            <p:cNvSpPr txBox="1"/>
            <p:nvPr/>
          </p:nvSpPr>
          <p:spPr>
            <a:xfrm>
              <a:off x="10699823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8000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094BED-5719-40E0-B2E6-862CC0E838F5}"/>
                </a:ext>
              </a:extLst>
            </p:cNvPr>
            <p:cNvSpPr txBox="1"/>
            <p:nvPr/>
          </p:nvSpPr>
          <p:spPr>
            <a:xfrm>
              <a:off x="11190363" y="4604652"/>
              <a:ext cx="4475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9000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7F7E6C-43FE-4ECA-A441-42100358AC71}"/>
                </a:ext>
              </a:extLst>
            </p:cNvPr>
            <p:cNvSpPr txBox="1"/>
            <p:nvPr/>
          </p:nvSpPr>
          <p:spPr>
            <a:xfrm>
              <a:off x="6972695" y="4604652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D5DCC25-7DE5-4A49-BF64-4E668A43758E}"/>
                </a:ext>
              </a:extLst>
            </p:cNvPr>
            <p:cNvSpPr txBox="1"/>
            <p:nvPr/>
          </p:nvSpPr>
          <p:spPr>
            <a:xfrm>
              <a:off x="6723855" y="4252019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2.00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19BFB1-EE11-47E5-AEA4-05F62DF429D9}"/>
                </a:ext>
              </a:extLst>
            </p:cNvPr>
            <p:cNvSpPr txBox="1"/>
            <p:nvPr/>
          </p:nvSpPr>
          <p:spPr>
            <a:xfrm>
              <a:off x="6723855" y="3953926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4.00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AFB863-F89C-49E1-A13E-E89439BA584C}"/>
                </a:ext>
              </a:extLst>
            </p:cNvPr>
            <p:cNvSpPr txBox="1"/>
            <p:nvPr/>
          </p:nvSpPr>
          <p:spPr>
            <a:xfrm>
              <a:off x="6723855" y="3707705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6.00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38CEA66-52E9-4821-8FD5-9450F769C73F}"/>
                </a:ext>
              </a:extLst>
            </p:cNvPr>
            <p:cNvSpPr txBox="1"/>
            <p:nvPr/>
          </p:nvSpPr>
          <p:spPr>
            <a:xfrm>
              <a:off x="6723855" y="3431482"/>
              <a:ext cx="4138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8.00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8471CE-E54E-4558-BB35-95316B2D01A8}"/>
                </a:ext>
              </a:extLst>
            </p:cNvPr>
            <p:cNvSpPr txBox="1"/>
            <p:nvPr/>
          </p:nvSpPr>
          <p:spPr>
            <a:xfrm>
              <a:off x="6658133" y="3143781"/>
              <a:ext cx="479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10.00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1E1936-8DBA-4D7D-B561-AE30CB1F8607}"/>
                </a:ext>
              </a:extLst>
            </p:cNvPr>
            <p:cNvSpPr txBox="1"/>
            <p:nvPr/>
          </p:nvSpPr>
          <p:spPr>
            <a:xfrm>
              <a:off x="8902412" y="4831104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 err="1">
                  <a:latin typeface="Univers Condensed" panose="020B0506020202050204" pitchFamily="34" charset="0"/>
                </a:rPr>
                <a:t>Мото</a:t>
              </a:r>
              <a:r>
                <a:rPr lang="en-US" sz="1100" dirty="0">
                  <a:latin typeface="Univers Condensed" panose="020B0506020202050204" pitchFamily="34" charset="0"/>
                </a:rPr>
                <a:t>/</a:t>
              </a:r>
              <a:r>
                <a:rPr lang="ru-RU" sz="1100" dirty="0">
                  <a:latin typeface="Univers Condensed" panose="020B0506020202050204" pitchFamily="34" charset="0"/>
                </a:rPr>
                <a:t>часы</a:t>
              </a:r>
              <a:endParaRPr lang="en-US" sz="1100" dirty="0">
                <a:latin typeface="Univers Condensed" panose="020B050602020205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8C11878-6029-42CC-B57E-ED1069EF491B}"/>
                </a:ext>
              </a:extLst>
            </p:cNvPr>
            <p:cNvSpPr txBox="1"/>
            <p:nvPr/>
          </p:nvSpPr>
          <p:spPr>
            <a:xfrm rot="16200000">
              <a:off x="6137616" y="3794487"/>
              <a:ext cx="101662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Univers Condensed" panose="020B0506020202050204" pitchFamily="34" charset="0"/>
                </a:rPr>
                <a:t>Затраты в час</a:t>
              </a:r>
              <a:endParaRPr lang="en-US" sz="1100" dirty="0">
                <a:latin typeface="Univers Condensed" panose="020B050602020205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14846CA-EB83-481A-AC27-4801BB6239EA}"/>
              </a:ext>
            </a:extLst>
          </p:cNvPr>
          <p:cNvSpPr txBox="1"/>
          <p:nvPr/>
        </p:nvSpPr>
        <p:spPr>
          <a:xfrm>
            <a:off x="931040" y="3689358"/>
            <a:ext cx="194153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В среднем по трём ПДМ</a:t>
            </a:r>
            <a:endParaRPr lang="en-US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31D0D8-F531-4790-BBFD-FAD603208D13}"/>
              </a:ext>
            </a:extLst>
          </p:cNvPr>
          <p:cNvSpPr txBox="1"/>
          <p:nvPr/>
        </p:nvSpPr>
        <p:spPr>
          <a:xfrm>
            <a:off x="894744" y="6194973"/>
            <a:ext cx="186035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В среднем по трём ПДМ</a:t>
            </a: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5AB7D-994D-4359-B221-5C69227E4BC0}"/>
              </a:ext>
            </a:extLst>
          </p:cNvPr>
          <p:cNvSpPr txBox="1"/>
          <p:nvPr/>
        </p:nvSpPr>
        <p:spPr>
          <a:xfrm>
            <a:off x="10515711" y="2852679"/>
            <a:ext cx="115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/>
              <a:t>ПДМ</a:t>
            </a:r>
            <a:r>
              <a:rPr lang="en-US" sz="1200" dirty="0"/>
              <a:t> 1</a:t>
            </a:r>
          </a:p>
          <a:p>
            <a:r>
              <a:rPr lang="ru-RU" sz="1200" dirty="0">
                <a:cs typeface="Calibri"/>
              </a:rPr>
              <a:t>ПДМ </a:t>
            </a:r>
            <a:r>
              <a:rPr lang="en-US" sz="1200" dirty="0">
                <a:cs typeface="Calibri"/>
              </a:rPr>
              <a:t>2</a:t>
            </a:r>
          </a:p>
          <a:p>
            <a:r>
              <a:rPr lang="ru-RU" sz="1200" dirty="0">
                <a:cs typeface="Calibri"/>
              </a:rPr>
              <a:t>ПДМ </a:t>
            </a:r>
            <a:r>
              <a:rPr lang="en-US" sz="1200" dirty="0">
                <a:cs typeface="Calibri"/>
              </a:rPr>
              <a:t>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41823EE-A12E-4910-AB76-B9B3AC67EF78}"/>
              </a:ext>
            </a:extLst>
          </p:cNvPr>
          <p:cNvCxnSpPr/>
          <p:nvPr/>
        </p:nvCxnSpPr>
        <p:spPr>
          <a:xfrm>
            <a:off x="11179362" y="3010670"/>
            <a:ext cx="468268" cy="0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3F3CC9A-0A1E-4653-8399-3BC4DB9A34E1}"/>
              </a:ext>
            </a:extLst>
          </p:cNvPr>
          <p:cNvCxnSpPr>
            <a:cxnSpLocks/>
          </p:cNvCxnSpPr>
          <p:nvPr/>
        </p:nvCxnSpPr>
        <p:spPr>
          <a:xfrm>
            <a:off x="11175247" y="3184992"/>
            <a:ext cx="468268" cy="0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3961BB7-FCFC-47B7-8AB2-A62360EA6FA8}"/>
              </a:ext>
            </a:extLst>
          </p:cNvPr>
          <p:cNvCxnSpPr>
            <a:cxnSpLocks/>
          </p:cNvCxnSpPr>
          <p:nvPr/>
        </p:nvCxnSpPr>
        <p:spPr>
          <a:xfrm>
            <a:off x="11175247" y="3354739"/>
            <a:ext cx="468268" cy="0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7AC3D95-505E-4037-998E-75212EBC8E10}"/>
              </a:ext>
            </a:extLst>
          </p:cNvPr>
          <p:cNvSpPr txBox="1"/>
          <p:nvPr/>
        </p:nvSpPr>
        <p:spPr>
          <a:xfrm>
            <a:off x="3236062" y="6174425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Univers Condensed" panose="020B0506020202050204" pitchFamily="34" charset="0"/>
              </a:rPr>
              <a:t>Месяцы</a:t>
            </a:r>
            <a:endParaRPr lang="en-US" sz="11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86394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AB043A-7F43-4B45-94A9-04319813B76E}"/>
              </a:ext>
            </a:extLst>
          </p:cNvPr>
          <p:cNvSpPr/>
          <p:nvPr/>
        </p:nvSpPr>
        <p:spPr>
          <a:xfrm rot="14004848">
            <a:off x="4599035" y="2428922"/>
            <a:ext cx="2126771" cy="973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AD86FF-A834-441B-982A-D03DB95C66C5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 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Стратегия Электрификации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pic>
        <p:nvPicPr>
          <p:cNvPr id="13" name="Picture 12" descr="A close up of a printer&#10;&#10;Description automatically generated">
            <a:extLst>
              <a:ext uri="{FF2B5EF4-FFF2-40B4-BE49-F238E27FC236}">
                <a16:creationId xmlns:a16="http://schemas.microsoft.com/office/drawing/2014/main" id="{BA8347A2-63D3-4109-8562-93E1857A51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407" y="2188304"/>
            <a:ext cx="1125724" cy="73453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4EE11F0-AE27-4410-A17E-D17682143B54}"/>
              </a:ext>
            </a:extLst>
          </p:cNvPr>
          <p:cNvSpPr txBox="1"/>
          <p:nvPr/>
        </p:nvSpPr>
        <p:spPr>
          <a:xfrm>
            <a:off x="8077944" y="3689577"/>
            <a:ext cx="3330688" cy="668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0" rIns="227584" bIns="227584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kern="1200" dirty="0">
                <a:latin typeface="Univers Condensed" panose="020B0506020202050204" pitchFamily="34" charset="0"/>
              </a:rPr>
              <a:t>Подробности немного позже</a:t>
            </a:r>
            <a:endParaRPr lang="en-US" kern="1200" dirty="0">
              <a:latin typeface="Univers Condensed" panose="020B050602020205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154C4C-1C73-4D3E-9129-C68D15A8B4CE}"/>
              </a:ext>
            </a:extLst>
          </p:cNvPr>
          <p:cNvSpPr txBox="1"/>
          <p:nvPr/>
        </p:nvSpPr>
        <p:spPr>
          <a:xfrm>
            <a:off x="3308069" y="4810685"/>
            <a:ext cx="2316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4LD</a:t>
            </a:r>
            <a:r>
              <a:rPr lang="ru-RU" sz="14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 в 2016</a:t>
            </a:r>
            <a:endParaRPr lang="es-PE" sz="1400" b="1" dirty="0">
              <a:latin typeface="Univers Condensed" panose="020B050602020205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BAAE9FD-9AB6-4088-BBF0-A5705771598B}"/>
              </a:ext>
            </a:extLst>
          </p:cNvPr>
          <p:cNvSpPr txBox="1"/>
          <p:nvPr/>
        </p:nvSpPr>
        <p:spPr>
          <a:xfrm>
            <a:off x="5490579" y="3339391"/>
            <a:ext cx="2316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WX04</a:t>
            </a:r>
            <a:r>
              <a:rPr lang="ru-RU" sz="14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 в 2020</a:t>
            </a:r>
            <a:endParaRPr lang="es-PE" sz="1400" b="1" dirty="0">
              <a:latin typeface="Univers Condensed" panose="020B050602020205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F6687AE-1161-404E-BA8C-48560F95964F}"/>
              </a:ext>
            </a:extLst>
          </p:cNvPr>
          <p:cNvSpPr txBox="1"/>
          <p:nvPr/>
        </p:nvSpPr>
        <p:spPr>
          <a:xfrm>
            <a:off x="6892925" y="2391419"/>
            <a:ext cx="231665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>
                <a:latin typeface="Univers Condensed" panose="020B0506020202050204" pitchFamily="34" charset="0"/>
                <a:cs typeface="Calibri"/>
              </a:rPr>
              <a:t> WX04B</a:t>
            </a:r>
            <a:endParaRPr lang="es-PE" sz="1400" b="1">
              <a:latin typeface="Univers Condensed" panose="020B0506020202050204" pitchFamily="34" charset="0"/>
              <a:cs typeface="Calibri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B97F1C4-D3E3-4F6A-AA0D-A62FB61DD50D}"/>
              </a:ext>
            </a:extLst>
          </p:cNvPr>
          <p:cNvGrpSpPr/>
          <p:nvPr/>
        </p:nvGrpSpPr>
        <p:grpSpPr>
          <a:xfrm>
            <a:off x="2909445" y="2645299"/>
            <a:ext cx="5518149" cy="2455053"/>
            <a:chOff x="6084997" y="1640083"/>
            <a:chExt cx="4754683" cy="20048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59D1FDF-46B0-4900-B55B-E5F072A851FC}"/>
                </a:ext>
              </a:extLst>
            </p:cNvPr>
            <p:cNvCxnSpPr>
              <a:cxnSpLocks/>
            </p:cNvCxnSpPr>
            <p:nvPr/>
          </p:nvCxnSpPr>
          <p:spPr>
            <a:xfrm>
              <a:off x="6084997" y="3630621"/>
              <a:ext cx="1431774" cy="0"/>
            </a:xfrm>
            <a:prstGeom prst="line">
              <a:avLst/>
            </a:prstGeom>
            <a:ln w="28575">
              <a:solidFill>
                <a:srgbClr val="140A9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210797B-EE26-4296-89A9-C58EDECD48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6771" y="2787640"/>
              <a:ext cx="1" cy="857269"/>
            </a:xfrm>
            <a:prstGeom prst="line">
              <a:avLst/>
            </a:prstGeom>
            <a:ln w="28575">
              <a:solidFill>
                <a:srgbClr val="140A9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288641C-F0BC-4E60-8450-3A6AD04C1AA2}"/>
                </a:ext>
              </a:extLst>
            </p:cNvPr>
            <p:cNvCxnSpPr>
              <a:cxnSpLocks/>
            </p:cNvCxnSpPr>
            <p:nvPr/>
          </p:nvCxnSpPr>
          <p:spPr>
            <a:xfrm>
              <a:off x="7852273" y="2473406"/>
              <a:ext cx="1550633" cy="0"/>
            </a:xfrm>
            <a:prstGeom prst="line">
              <a:avLst/>
            </a:prstGeom>
            <a:ln w="28575">
              <a:solidFill>
                <a:srgbClr val="140A9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760F843-F86B-4258-8838-A102EAC273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2906" y="1640083"/>
              <a:ext cx="0" cy="833323"/>
            </a:xfrm>
            <a:prstGeom prst="line">
              <a:avLst/>
            </a:prstGeom>
            <a:ln w="28575">
              <a:solidFill>
                <a:srgbClr val="140A9A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94FC477-76DC-4E5D-B40B-6CEE53304042}"/>
                </a:ext>
              </a:extLst>
            </p:cNvPr>
            <p:cNvCxnSpPr>
              <a:cxnSpLocks/>
            </p:cNvCxnSpPr>
            <p:nvPr/>
          </p:nvCxnSpPr>
          <p:spPr>
            <a:xfrm>
              <a:off x="9402906" y="1640083"/>
              <a:ext cx="1436774" cy="0"/>
            </a:xfrm>
            <a:prstGeom prst="line">
              <a:avLst/>
            </a:prstGeom>
            <a:ln w="28575">
              <a:solidFill>
                <a:srgbClr val="140A9A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Picture 121" descr="A picture containing transport, yellow&#10;&#10;Description automatically generated">
            <a:extLst>
              <a:ext uri="{FF2B5EF4-FFF2-40B4-BE49-F238E27FC236}">
                <a16:creationId xmlns:a16="http://schemas.microsoft.com/office/drawing/2014/main" id="{48AC1DEC-7008-4E93-A2EC-479FD0BBF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539" y="5213190"/>
            <a:ext cx="2733556" cy="768536"/>
          </a:xfrm>
          <a:prstGeom prst="rect">
            <a:avLst/>
          </a:prstGeom>
        </p:spPr>
      </p:pic>
      <p:pic>
        <p:nvPicPr>
          <p:cNvPr id="123" name="Picture 122" descr="A picture containing transport, yellow&#10;&#10;Description automatically generated">
            <a:extLst>
              <a:ext uri="{FF2B5EF4-FFF2-40B4-BE49-F238E27FC236}">
                <a16:creationId xmlns:a16="http://schemas.microsoft.com/office/drawing/2014/main" id="{85135FC6-6874-4F55-B55B-093C758E8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168" y="3777066"/>
            <a:ext cx="2667672" cy="750012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C0249BC-569B-4EE1-8E2B-E6F677758C90}"/>
              </a:ext>
            </a:extLst>
          </p:cNvPr>
          <p:cNvSpPr/>
          <p:nvPr/>
        </p:nvSpPr>
        <p:spPr>
          <a:xfrm>
            <a:off x="2236799" y="5777475"/>
            <a:ext cx="7373734" cy="669388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tx2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Univers Condensed" panose="020B0506020202050204" pitchFamily="34" charset="0"/>
              </a:rPr>
              <a:t>Двигаемся в направлении нулевого выброса вредных веществ</a:t>
            </a:r>
            <a:endParaRPr lang="en-US" dirty="0">
              <a:latin typeface="Univers Condensed" panose="020B050602020205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A47FFF-CCEC-4A0F-9DE4-0E9AA784D265}"/>
              </a:ext>
            </a:extLst>
          </p:cNvPr>
          <p:cNvSpPr/>
          <p:nvPr/>
        </p:nvSpPr>
        <p:spPr>
          <a:xfrm>
            <a:off x="2330153" y="4739798"/>
            <a:ext cx="692781" cy="655068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Евро</a:t>
            </a:r>
            <a:r>
              <a:rPr lang="en-US" sz="1000" b="1" dirty="0"/>
              <a:t> 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1F73AF-AE30-48E4-890E-DE2D1BF92FC1}"/>
              </a:ext>
            </a:extLst>
          </p:cNvPr>
          <p:cNvSpPr/>
          <p:nvPr/>
        </p:nvSpPr>
        <p:spPr>
          <a:xfrm>
            <a:off x="4367283" y="3440246"/>
            <a:ext cx="692781" cy="655068"/>
          </a:xfrm>
          <a:prstGeom prst="ellipse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Евро 5</a:t>
            </a:r>
            <a:endParaRPr lang="en-US" sz="1000" b="1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4810F70E-0239-48D0-8DAF-76CAE8F32F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41" b="96071" l="2041" r="96075">
                        <a14:foregroundMark x1="47881" y1="24754" x2="47881" y2="24754"/>
                        <a14:foregroundMark x1="49451" y1="21611" x2="49451" y2="21611"/>
                        <a14:foregroundMark x1="48038" y1="20825" x2="45997" y2="31041"/>
                        <a14:foregroundMark x1="58870" y1="14145" x2="64207" y2="18075"/>
                        <a14:foregroundMark x1="75039" y1="11591" x2="85557" y2="9037"/>
                        <a14:foregroundMark x1="85557" y1="9037" x2="91523" y2="9430"/>
                        <a14:foregroundMark x1="90110" y1="9430" x2="91680" y2="19843"/>
                        <a14:foregroundMark x1="75196" y1="10216" x2="64521" y2="17485"/>
                        <a14:foregroundMark x1="68132" y1="21807" x2="74411" y2="30255"/>
                        <a14:foregroundMark x1="37206" y1="24951" x2="38932" y2="41061"/>
                        <a14:foregroundMark x1="40345" y1="33202" x2="41601" y2="44204"/>
                        <a14:foregroundMark x1="34694" y1="40275" x2="32182" y2="29862"/>
                        <a14:foregroundMark x1="32182" y1="29862" x2="31711" y2="29666"/>
                        <a14:foregroundMark x1="24804" y1="33202" x2="26060" y2="33595"/>
                        <a14:foregroundMark x1="7692" y1="52849" x2="8477" y2="66994"/>
                        <a14:foregroundMark x1="8477" y1="66994" x2="6907" y2="55796"/>
                        <a14:foregroundMark x1="6907" y1="55796" x2="5495" y2="53831"/>
                        <a14:foregroundMark x1="4082" y1="75049" x2="18367" y2="88016"/>
                        <a14:foregroundMark x1="18367" y1="88016" x2="35636" y2="96071"/>
                        <a14:foregroundMark x1="35636" y1="96071" x2="51491" y2="90570"/>
                        <a14:foregroundMark x1="5181" y1="64833" x2="5651" y2="73674"/>
                        <a14:foregroundMark x1="3925" y1="73084" x2="2041" y2="75639"/>
                        <a14:foregroundMark x1="65149" y1="76424" x2="65620" y2="83104"/>
                        <a14:foregroundMark x1="92936" y1="18664" x2="75039" y2="28094"/>
                        <a14:foregroundMark x1="75039" y1="28094" x2="73940" y2="29470"/>
                        <a14:foregroundMark x1="93878" y1="21807" x2="96075" y2="47348"/>
                        <a14:foregroundMark x1="96075" y1="47348" x2="89168" y2="40079"/>
                        <a14:foregroundMark x1="89168" y1="40079" x2="88383" y2="37132"/>
                        <a14:foregroundMark x1="79278" y1="35756" x2="75981" y2="36149"/>
                        <a14:foregroundMark x1="58713" y1="28094" x2="56044" y2="30255"/>
                        <a14:foregroundMark x1="80848" y1="14931" x2="81947" y2="22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167" y="1542707"/>
            <a:ext cx="2689520" cy="2149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CAE275-4F8B-414F-BF3C-30389944006A}"/>
              </a:ext>
            </a:extLst>
          </p:cNvPr>
          <p:cNvSpPr txBox="1"/>
          <p:nvPr/>
        </p:nvSpPr>
        <p:spPr>
          <a:xfrm>
            <a:off x="628567" y="1437667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Univers Condensed" panose="020B0506020202050204" pitchFamily="34" charset="0"/>
              </a:rPr>
              <a:t>Далее мы идём к аккумуляторному решению!!</a:t>
            </a:r>
            <a:r>
              <a:rPr lang="en-US" dirty="0">
                <a:latin typeface="Univers Condensed" panose="020B0506020202050204" pitchFamily="34" charset="0"/>
              </a:rPr>
              <a:t>!</a:t>
            </a: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9E57F6EB-7A4D-0B4C-ACF5-F8C59E4CCB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25" t="7596" r="15193" b="14507"/>
          <a:stretch/>
        </p:blipFill>
        <p:spPr>
          <a:xfrm>
            <a:off x="253024" y="1472468"/>
            <a:ext cx="5573073" cy="39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887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yellow, truck&#10;&#10;Description automatically generated">
            <a:extLst>
              <a:ext uri="{FF2B5EF4-FFF2-40B4-BE49-F238E27FC236}">
                <a16:creationId xmlns:a16="http://schemas.microsoft.com/office/drawing/2014/main" id="{A80E047C-484D-4F99-8F74-A0BE0B1F3A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60968" cy="81651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7178C2-8581-0F4F-86B9-0E00D50FAA28}"/>
              </a:ext>
            </a:extLst>
          </p:cNvPr>
          <p:cNvSpPr/>
          <p:nvPr/>
        </p:nvSpPr>
        <p:spPr>
          <a:xfrm>
            <a:off x="0" y="0"/>
            <a:ext cx="12560968" cy="8165112"/>
          </a:xfrm>
          <a:prstGeom prst="rect">
            <a:avLst/>
          </a:prstGeom>
          <a:solidFill>
            <a:srgbClr val="213F9A">
              <a:alpha val="62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6AEEA0-A71A-6745-9283-B503AFAFECD0}"/>
              </a:ext>
            </a:extLst>
          </p:cNvPr>
          <p:cNvCxnSpPr>
            <a:cxnSpLocks/>
          </p:cNvCxnSpPr>
          <p:nvPr/>
        </p:nvCxnSpPr>
        <p:spPr>
          <a:xfrm>
            <a:off x="5604983" y="1721222"/>
            <a:ext cx="0" cy="30659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546B65C-BE77-8F48-AB12-E82834117260}"/>
              </a:ext>
            </a:extLst>
          </p:cNvPr>
          <p:cNvSpPr txBox="1"/>
          <p:nvPr/>
        </p:nvSpPr>
        <p:spPr>
          <a:xfrm>
            <a:off x="1796595" y="0"/>
            <a:ext cx="3313164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cs typeface="Univers Condensed" panose="020F0502020204030204" pitchFamily="34" charset="0"/>
              </a:rPr>
              <a:t>Komatsu </a:t>
            </a:r>
            <a:r>
              <a:rPr lang="en-US" sz="3600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WXO4</a:t>
            </a:r>
            <a:endParaRPr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/>
              <a:cs typeface="Univers Condensed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0ACAA-FF87-8245-B187-8CE238297623}"/>
              </a:ext>
            </a:extLst>
          </p:cNvPr>
          <p:cNvSpPr txBox="1"/>
          <p:nvPr/>
        </p:nvSpPr>
        <p:spPr>
          <a:xfrm>
            <a:off x="6123438" y="0"/>
            <a:ext cx="331315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Lower cost of operation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Enhance safety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Improve performance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Boost productivity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200" b="1">
              <a:solidFill>
                <a:srgbClr val="FFFFFF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200" b="1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Visit </a:t>
            </a:r>
            <a:r>
              <a:rPr lang="en-US" sz="2200" b="1" err="1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mining.komatsu</a:t>
            </a:r>
            <a:r>
              <a:rPr lang="en-US" sz="2200" b="1">
                <a:solidFill>
                  <a:srgbClr val="FFFFFF"/>
                </a:solidFill>
                <a:latin typeface="Univers Condensed"/>
                <a:cs typeface="Univers Condensed" panose="020F0502020204030204" pitchFamily="34" charset="0"/>
              </a:rPr>
              <a:t> for more information</a:t>
            </a:r>
            <a:endParaRPr lang="en-US">
              <a:solidFill>
                <a:srgbClr val="FFFFFF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F0502020204030204" pitchFamily="34" charset="0"/>
              <a:ea typeface="+mn-ea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4EB17-B083-A24D-8A51-DD41F6D26EC4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en-US" sz="3200" dirty="0">
                <a:solidFill>
                  <a:schemeClr val="bg1"/>
                </a:solidFill>
                <a:latin typeface="Univers Condensed" panose="020B0506020202050204" pitchFamily="34" charset="0"/>
                <a:ea typeface="+mj-ea"/>
                <a:cs typeface="+mj-cs"/>
              </a:rPr>
              <a:t>WX04</a:t>
            </a:r>
            <a:r>
              <a:rPr lang="en-US" sz="3200" kern="1200" dirty="0">
                <a:solidFill>
                  <a:schemeClr val="bg1"/>
                </a:solidFill>
                <a:latin typeface="Univers Condensed" panose="020B0506020202050204" pitchFamily="34" charset="0"/>
                <a:ea typeface="+mj-ea"/>
                <a:cs typeface="+mj-cs"/>
              </a:rPr>
              <a:t>: </a:t>
            </a:r>
            <a:r>
              <a:rPr lang="ru-RU" sz="3200" kern="1200" dirty="0">
                <a:solidFill>
                  <a:schemeClr val="bg1"/>
                </a:solidFill>
                <a:latin typeface="Univers Condensed" panose="020B0506020202050204" pitchFamily="34" charset="0"/>
                <a:ea typeface="+mj-ea"/>
                <a:cs typeface="+mj-cs"/>
              </a:rPr>
              <a:t>Конструктивно </a:t>
            </a:r>
            <a:r>
              <a:rPr lang="ru-RU" sz="3200" dirty="0">
                <a:solidFill>
                  <a:schemeClr val="bg1"/>
                </a:solidFill>
                <a:latin typeface="Univers Condensed" panose="020B0506020202050204" pitchFamily="34" charset="0"/>
                <a:ea typeface="+mj-ea"/>
                <a:cs typeface="+mj-cs"/>
              </a:rPr>
              <a:t>л</a:t>
            </a:r>
            <a:r>
              <a:rPr lang="ru-RU" sz="3200" kern="1200" dirty="0">
                <a:solidFill>
                  <a:schemeClr val="bg1"/>
                </a:solidFill>
                <a:latin typeface="Univers Condensed" panose="020B0506020202050204" pitchFamily="34" charset="0"/>
                <a:ea typeface="+mj-ea"/>
                <a:cs typeface="+mj-cs"/>
              </a:rPr>
              <a:t>учший погрузчик в классе 4 тонны</a:t>
            </a:r>
            <a:endParaRPr lang="en-US" sz="3200" kern="1200" dirty="0">
              <a:solidFill>
                <a:schemeClr val="bg1"/>
              </a:solidFill>
              <a:latin typeface="Univers Condensed" panose="020B0506020202050204" pitchFamily="34" charset="0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B51E1A-98C0-464B-8F15-9695A1987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194" y="2474555"/>
            <a:ext cx="8212024" cy="4304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E62F50-B9F0-4D4D-BF54-CE3B97CD23EF}"/>
              </a:ext>
            </a:extLst>
          </p:cNvPr>
          <p:cNvSpPr txBox="1"/>
          <p:nvPr/>
        </p:nvSpPr>
        <p:spPr>
          <a:xfrm>
            <a:off x="497157" y="1187131"/>
            <a:ext cx="9077070" cy="2574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2000" b="1" dirty="0">
                <a:solidFill>
                  <a:srgbClr val="2E080C"/>
                </a:solidFill>
                <a:latin typeface="Univers Condensed" panose="020B0506020202050204" pitchFamily="34" charset="0"/>
              </a:rPr>
              <a:t>Разработан для суровых подземных условий</a:t>
            </a:r>
            <a:endParaRPr lang="en-US" sz="2000" b="1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Надёжный</a:t>
            </a:r>
            <a:r>
              <a:rPr lang="en-US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 – </a:t>
            </a: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прочные и долговечные полу-рамы</a:t>
            </a:r>
            <a:r>
              <a:rPr lang="en-US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, </a:t>
            </a: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стрела, и кулиса стрелы</a:t>
            </a:r>
            <a:endParaRPr lang="en-US" sz="20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Проверенный</a:t>
            </a:r>
            <a:r>
              <a:rPr lang="en-US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 – </a:t>
            </a: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в тяжёлых условиях</a:t>
            </a:r>
            <a:r>
              <a:rPr lang="en-US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, </a:t>
            </a: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полностью механический силовой модуль</a:t>
            </a:r>
            <a:endParaRPr lang="en-US" sz="20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285750" indent="-2286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Производительный</a:t>
            </a:r>
            <a:r>
              <a:rPr lang="en-US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 – </a:t>
            </a:r>
            <a:r>
              <a:rPr lang="ru-RU" sz="2000" dirty="0">
                <a:solidFill>
                  <a:srgbClr val="2E080C"/>
                </a:solidFill>
                <a:latin typeface="Univers Condensed" panose="020B0506020202050204" pitchFamily="34" charset="0"/>
              </a:rPr>
              <a:t>разработан для достижения заказчиком производственных показателей в сложных горно-геологических условиях</a:t>
            </a:r>
            <a:endParaRPr lang="en-US" sz="20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AE487898-94EA-4F5C-B7BB-D05D67A52466}"/>
              </a:ext>
            </a:extLst>
          </p:cNvPr>
          <p:cNvGrpSpPr>
            <a:grpSpLocks noChangeAspect="1"/>
          </p:cNvGrpSpPr>
          <p:nvPr/>
        </p:nvGrpSpPr>
        <p:grpSpPr>
          <a:xfrm>
            <a:off x="9586174" y="1362356"/>
            <a:ext cx="2399624" cy="2399624"/>
            <a:chOff x="9209452" y="1567924"/>
            <a:chExt cx="2558005" cy="2558005"/>
          </a:xfrm>
        </p:grpSpPr>
        <p:grpSp>
          <p:nvGrpSpPr>
            <p:cNvPr id="15" name="Group 46">
              <a:extLst>
                <a:ext uri="{FF2B5EF4-FFF2-40B4-BE49-F238E27FC236}">
                  <a16:creationId xmlns:a16="http://schemas.microsoft.com/office/drawing/2014/main" id="{F8E36A93-9768-4930-8C67-6E8556397444}"/>
                </a:ext>
              </a:extLst>
            </p:cNvPr>
            <p:cNvGrpSpPr/>
            <p:nvPr/>
          </p:nvGrpSpPr>
          <p:grpSpPr>
            <a:xfrm>
              <a:off x="9209452" y="1567924"/>
              <a:ext cx="2558005" cy="2558005"/>
              <a:chOff x="7253230" y="3727584"/>
              <a:chExt cx="2558005" cy="2558005"/>
            </a:xfrm>
          </p:grpSpPr>
          <p:sp>
            <p:nvSpPr>
              <p:cNvPr id="17" name="Oval 48">
                <a:extLst>
                  <a:ext uri="{FF2B5EF4-FFF2-40B4-BE49-F238E27FC236}">
                    <a16:creationId xmlns:a16="http://schemas.microsoft.com/office/drawing/2014/main" id="{87B4AA65-6740-4598-A9E9-2ADE626D473F}"/>
                  </a:ext>
                </a:extLst>
              </p:cNvPr>
              <p:cNvSpPr/>
              <p:nvPr/>
            </p:nvSpPr>
            <p:spPr>
              <a:xfrm>
                <a:off x="7253230" y="3727584"/>
                <a:ext cx="2558005" cy="255800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shade val="30000"/>
                      <a:satMod val="115000"/>
                    </a:schemeClr>
                  </a:gs>
                  <a:gs pos="50000">
                    <a:schemeClr val="tx1">
                      <a:shade val="67500"/>
                      <a:satMod val="115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00D3AD8-BCF4-47D0-82D3-9D9938941111}"/>
                  </a:ext>
                </a:extLst>
              </p:cNvPr>
              <p:cNvSpPr txBox="1"/>
              <p:nvPr/>
            </p:nvSpPr>
            <p:spPr>
              <a:xfrm>
                <a:off x="7584083" y="4421483"/>
                <a:ext cx="1805650" cy="1301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nivers Condensed" panose="020F0502020204030204" pitchFamily="34" charset="0"/>
                  <a:ea typeface="+mn-ea"/>
                  <a:cs typeface="Univers Condensed" panose="020F0502020204030204" pitchFamily="34" charset="0"/>
                </a:endParaRPr>
              </a:p>
            </p:txBody>
          </p:sp>
        </p:grp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11F17BA3-1FC8-4E04-9CAB-6A5EF5DD6984}"/>
                </a:ext>
              </a:extLst>
            </p:cNvPr>
            <p:cNvSpPr/>
            <p:nvPr/>
          </p:nvSpPr>
          <p:spPr>
            <a:xfrm>
              <a:off x="9260667" y="2090866"/>
              <a:ext cx="2506790" cy="1410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cap="all" dirty="0">
                  <a:solidFill>
                    <a:srgbClr val="FFFFFF"/>
                  </a:solidFill>
                  <a:latin typeface="Univers Condensed" panose="020F0502020204030204" pitchFamily="34" charset="0"/>
                </a:rPr>
                <a:t>ПДМ ИДЕАЛЬНО ПОДХОДИТ ДЛЯ ТОНКОЖИЛЬНЫХ МЕСТОРОЖДЕНИЙ</a:t>
              </a:r>
              <a:endParaRPr lang="en-US" sz="20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75379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4EB17-B083-A24D-8A51-DD41F6D26EC4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Конструктивные решения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3C9B5-37C4-462A-956E-BABB42C232ED}"/>
              </a:ext>
            </a:extLst>
          </p:cNvPr>
          <p:cNvSpPr txBox="1"/>
          <p:nvPr/>
        </p:nvSpPr>
        <p:spPr>
          <a:xfrm>
            <a:off x="595176" y="5008370"/>
            <a:ext cx="7602875" cy="1230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lvl="0">
              <a:lnSpc>
                <a:spcPct val="90000"/>
              </a:lnSpc>
              <a:spcBef>
                <a:spcPts val="1000"/>
              </a:spcBef>
              <a:buSzPts val="1600"/>
              <a:defRPr/>
            </a:pPr>
            <a:r>
              <a:rPr lang="ru-RU" sz="1400" b="1" dirty="0">
                <a:solidFill>
                  <a:srgbClr val="2E080C"/>
                </a:solidFill>
                <a:latin typeface="Univers Condensed" panose="020B0506020202050204" pitchFamily="34" charset="0"/>
              </a:rPr>
              <a:t>Разработан для удобства при обслуживании</a:t>
            </a:r>
            <a:r>
              <a:rPr lang="en-US" sz="1400" b="1" dirty="0">
                <a:solidFill>
                  <a:srgbClr val="2E080C"/>
                </a:solidFill>
                <a:latin typeface="Univers Condensed" panose="020B0506020202050204" pitchFamily="34" charset="0"/>
              </a:rPr>
              <a:t> </a:t>
            </a:r>
          </a:p>
          <a:p>
            <a:pPr marL="400050" lvl="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Сенсорный экран с отображающимися данными в текущем режиме времени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, </a:t>
            </a: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облегчает обслуживание и проверку работы погрузчика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lvl="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Все работы по обслуживанию проводятся с почвы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55B62E-5A9B-4FC4-BAC6-0292F17C70BD}"/>
              </a:ext>
            </a:extLst>
          </p:cNvPr>
          <p:cNvSpPr txBox="1"/>
          <p:nvPr/>
        </p:nvSpPr>
        <p:spPr>
          <a:xfrm>
            <a:off x="595176" y="3077675"/>
            <a:ext cx="10719859" cy="17482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1400" b="1" dirty="0">
                <a:solidFill>
                  <a:srgbClr val="2E080C"/>
                </a:solidFill>
                <a:latin typeface="Univers Condensed" panose="020B0506020202050204" pitchFamily="34" charset="0"/>
              </a:rPr>
              <a:t>Разработан для высокой производительности</a:t>
            </a:r>
            <a:endParaRPr lang="en-US" sz="1400" b="1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Дизельный двигатель 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MSHA/CANMET </a:t>
            </a: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«Евро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 3</a:t>
            </a: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»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 </a:t>
            </a: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и «Евро 5» как опцион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Кинематика стрелы с кулисой «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Z-bar</a:t>
            </a: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», дающая погрузчику самое мощное усилие отрыва при загрузке, </a:t>
            </a:r>
          </a:p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и самое короткое время цикла движения стрелы, в сравнении моделями других производителей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Усиленный силовой модуль, позволяющий максимальный контакт с почвой при внедрении в забой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Самый быстрый погрузчик в данном классе при транспортировке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223FF-D6C6-4B4F-BEA0-FD5756E29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678" y="3950883"/>
            <a:ext cx="3397321" cy="2907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922D7-03E2-4F63-8BF9-5B16C54469E0}"/>
              </a:ext>
            </a:extLst>
          </p:cNvPr>
          <p:cNvSpPr txBox="1"/>
          <p:nvPr/>
        </p:nvSpPr>
        <p:spPr>
          <a:xfrm>
            <a:off x="595176" y="1193570"/>
            <a:ext cx="7489501" cy="1701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Bef>
                <a:spcPts val="1000"/>
              </a:spcBef>
              <a:buSzPts val="1600"/>
            </a:pPr>
            <a:r>
              <a:rPr lang="ru-RU" sz="1400" b="1" dirty="0">
                <a:solidFill>
                  <a:srgbClr val="2E080C"/>
                </a:solidFill>
                <a:latin typeface="Univers Condensed" panose="020B0506020202050204" pitchFamily="34" charset="0"/>
              </a:rPr>
              <a:t>Разработан для безопасной и комфортной работы оператора</a:t>
            </a:r>
            <a:endParaRPr lang="en-US" sz="1400" b="1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Просторная звуко-изолированная кабина открытого и закрытого типа (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ROPS/FOPS</a:t>
            </a: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)</a:t>
            </a:r>
            <a:r>
              <a:rPr lang="en-US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 </a:t>
            </a:r>
            <a:endParaRPr lang="ru-RU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Концевой выключатель двери, блокирующий движение погрузчика при открытой двери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  <a:p>
            <a:pPr marL="400050" indent="-342900">
              <a:lnSpc>
                <a:spcPct val="90000"/>
              </a:lnSpc>
              <a:spcBef>
                <a:spcPts val="1000"/>
              </a:spcBef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E080C"/>
                </a:solidFill>
                <a:latin typeface="Univers Condensed" panose="020B0506020202050204" pitchFamily="34" charset="0"/>
              </a:rPr>
              <a:t>Отсутствие в кабине рукавов высокого давления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6" name="Picture 5" descr="A picture containing camera, hydrant&#10;&#10;Description automatically generated">
            <a:extLst>
              <a:ext uri="{FF2B5EF4-FFF2-40B4-BE49-F238E27FC236}">
                <a16:creationId xmlns:a16="http://schemas.microsoft.com/office/drawing/2014/main" id="{7C9392E7-38BD-2544-AF51-92B87545E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697" y="-17032"/>
            <a:ext cx="4538303" cy="52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2094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09E46-22A0-FB46-A6FF-AF60D9E8C069}"/>
              </a:ext>
            </a:extLst>
          </p:cNvPr>
          <p:cNvSpPr txBox="1"/>
          <p:nvPr/>
        </p:nvSpPr>
        <p:spPr>
          <a:xfrm>
            <a:off x="1835577" y="2766392"/>
            <a:ext cx="9404323" cy="209288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6800" b="1" dirty="0">
                <a:solidFill>
                  <a:schemeClr val="bg1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WXO4</a:t>
            </a:r>
            <a:r>
              <a:rPr lang="en-US" sz="6800" dirty="0">
                <a:solidFill>
                  <a:schemeClr val="bg1"/>
                </a:solidFill>
                <a:latin typeface="Univers Condensed" panose="020F0502020204030204" pitchFamily="34" charset="0"/>
                <a:cs typeface="Univers Condensed" panose="020F0502020204030204" pitchFamily="34" charset="0"/>
              </a:rPr>
              <a:t> </a:t>
            </a:r>
          </a:p>
          <a:p>
            <a:r>
              <a:rPr lang="ru-RU" sz="6800" dirty="0">
                <a:solidFill>
                  <a:schemeClr val="bg1"/>
                </a:solidFill>
                <a:latin typeface="Univers Condensed"/>
                <a:cs typeface="Univers Condensed" panose="020F0502020204030204" pitchFamily="34" charset="0"/>
              </a:rPr>
              <a:t>Основные преимущества и доп. оборудование</a:t>
            </a:r>
            <a:endParaRPr lang="en-US" sz="6800" dirty="0">
              <a:solidFill>
                <a:schemeClr val="bg1"/>
              </a:solidFill>
              <a:latin typeface="Univers Condensed" panose="020F0502020204030204" pitchFamily="34" charset="0"/>
              <a:cs typeface="Univers Condensed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5767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D49C0B6-ABA1-4F46-A818-0C3CBB5B25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773510"/>
              </p:ext>
            </p:extLst>
          </p:nvPr>
        </p:nvGraphicFramePr>
        <p:xfrm>
          <a:off x="571500" y="1785452"/>
          <a:ext cx="7052733" cy="4865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94EB17-B083-A24D-8A51-DD41F6D26EC4}"/>
              </a:ext>
            </a:extLst>
          </p:cNvPr>
          <p:cNvSpPr txBox="1"/>
          <p:nvPr/>
        </p:nvSpPr>
        <p:spPr>
          <a:xfrm>
            <a:off x="0" y="202843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Лучший по запасу топлива в баке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8945DD-A9D4-4A8F-B8BD-DC02D44B16F1}"/>
              </a:ext>
            </a:extLst>
          </p:cNvPr>
          <p:cNvGrpSpPr>
            <a:grpSpLocks noChangeAspect="1"/>
          </p:cNvGrpSpPr>
          <p:nvPr/>
        </p:nvGrpSpPr>
        <p:grpSpPr>
          <a:xfrm>
            <a:off x="7345942" y="202843"/>
            <a:ext cx="1923964" cy="1923964"/>
            <a:chOff x="7245040" y="3740536"/>
            <a:chExt cx="2558005" cy="255800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C489AC-5FEC-47E7-8187-B3071FD8C8A3}"/>
                </a:ext>
              </a:extLst>
            </p:cNvPr>
            <p:cNvSpPr/>
            <p:nvPr/>
          </p:nvSpPr>
          <p:spPr>
            <a:xfrm>
              <a:off x="7245040" y="3740536"/>
              <a:ext cx="2558005" cy="2558005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shade val="30000"/>
                    <a:satMod val="115000"/>
                  </a:schemeClr>
                </a:gs>
                <a:gs pos="50000">
                  <a:schemeClr val="tx1">
                    <a:shade val="67500"/>
                    <a:satMod val="115000"/>
                  </a:schemeClr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16BD9F-3CA9-472A-8E47-68F09E285BEB}"/>
                </a:ext>
              </a:extLst>
            </p:cNvPr>
            <p:cNvSpPr txBox="1"/>
            <p:nvPr/>
          </p:nvSpPr>
          <p:spPr>
            <a:xfrm>
              <a:off x="7621217" y="4293289"/>
              <a:ext cx="1805650" cy="130154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ru-RU" sz="1200" b="1" cap="all" dirty="0">
                  <a:solidFill>
                    <a:srgbClr val="FFFFFF"/>
                  </a:solidFill>
                  <a:latin typeface="Univers Condensed"/>
                </a:rPr>
                <a:t>НА </a:t>
              </a:r>
              <a:r>
                <a:rPr lang="en-US" sz="4000" b="1" cap="all" dirty="0">
                  <a:solidFill>
                    <a:srgbClr val="FFFFFF"/>
                  </a:solidFill>
                  <a:latin typeface="Univers Condensed"/>
                </a:rPr>
                <a:t>31%</a:t>
              </a:r>
              <a:r>
                <a:rPr lang="en-US" sz="1200" cap="all" dirty="0">
                  <a:solidFill>
                    <a:srgbClr val="FFFFFF"/>
                  </a:solidFill>
                  <a:latin typeface="Univers Condensed"/>
                </a:rPr>
                <a:t> </a:t>
              </a:r>
              <a:endParaRPr lang="en-US" sz="1100" cap="all" dirty="0">
                <a:solidFill>
                  <a:srgbClr val="FFFFFF"/>
                </a:solidFill>
                <a:latin typeface="Univers Condensed" panose="020F0502020204030204" pitchFamily="34" charset="0"/>
              </a:endParaRPr>
            </a:p>
            <a:p>
              <a:pPr algn="ctr"/>
              <a:r>
                <a:rPr lang="ru-RU" sz="1200" cap="all" dirty="0">
                  <a:solidFill>
                    <a:srgbClr val="FFFFFF"/>
                  </a:solidFill>
                  <a:latin typeface="Univers Condensed"/>
                </a:rPr>
                <a:t>больше запаса топлива</a:t>
              </a:r>
              <a:endParaRPr lang="en-US" sz="1200" cap="all" dirty="0">
                <a:solidFill>
                  <a:srgbClr val="FFFFFF"/>
                </a:solidFill>
                <a:latin typeface="Univers Condensed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DE814C5-97B4-4CBE-8A5F-BDC749A003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906" y="1019156"/>
            <a:ext cx="2861899" cy="3153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F1CE71-59FC-486A-8831-E33F802947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4" b="94494" l="1629" r="94705">
                        <a14:foregroundMark x1="7536" y1="46714" x2="11813" y2="47957"/>
                        <a14:foregroundMark x1="19145" y1="28952" x2="26680" y2="33393"/>
                        <a14:foregroundMark x1="34827" y1="22380" x2="40530" y2="25755"/>
                        <a14:foregroundMark x1="76375" y1="5861" x2="62729" y2="13144"/>
                        <a14:foregroundMark x1="62729" y1="13144" x2="64562" y2="26998"/>
                        <a14:foregroundMark x1="64562" y1="26998" x2="59674" y2="42274"/>
                        <a14:foregroundMark x1="59674" y1="42274" x2="59674" y2="57194"/>
                        <a14:foregroundMark x1="59674" y1="57194" x2="47251" y2="77087"/>
                        <a14:foregroundMark x1="84318" y1="41030" x2="78208" y2="56306"/>
                        <a14:foregroundMark x1="78208" y1="56306" x2="68432" y2="67496"/>
                        <a14:foregroundMark x1="68432" y1="67496" x2="46640" y2="77442"/>
                        <a14:foregroundMark x1="87780" y1="37300" x2="69857" y2="45293"/>
                        <a14:foregroundMark x1="69857" y1="45293" x2="68024" y2="62877"/>
                        <a14:foregroundMark x1="68024" y1="62877" x2="84725" y2="66075"/>
                        <a14:foregroundMark x1="84725" y1="66075" x2="83707" y2="48135"/>
                        <a14:foregroundMark x1="83707" y1="48135" x2="71690" y2="49023"/>
                        <a14:foregroundMark x1="85743" y1="17052" x2="93890" y2="38366"/>
                        <a14:foregroundMark x1="93890" y1="38366" x2="94501" y2="53996"/>
                        <a14:foregroundMark x1="94501" y1="53996" x2="86965" y2="67318"/>
                        <a14:foregroundMark x1="86965" y1="67318" x2="33809" y2="93606"/>
                        <a14:foregroundMark x1="33809" y1="93606" x2="15682" y2="91829"/>
                        <a14:foregroundMark x1="15682" y1="91829" x2="2851" y2="83304"/>
                        <a14:foregroundMark x1="2851" y1="83304" x2="20774" y2="86856"/>
                        <a14:foregroundMark x1="20774" y1="86856" x2="22607" y2="86323"/>
                        <a14:foregroundMark x1="27699" y1="53108" x2="30143" y2="69094"/>
                        <a14:foregroundMark x1="30143" y1="69094" x2="37678" y2="82238"/>
                        <a14:foregroundMark x1="37678" y1="82238" x2="64766" y2="72824"/>
                        <a14:foregroundMark x1="21792" y1="93783" x2="38086" y2="96092"/>
                        <a14:foregroundMark x1="38086" y1="96092" x2="72505" y2="85080"/>
                        <a14:foregroundMark x1="72505" y1="85080" x2="86354" y2="76021"/>
                        <a14:foregroundMark x1="86354" y1="76021" x2="94297" y2="62700"/>
                        <a14:foregroundMark x1="94297" y1="62700" x2="95112" y2="28774"/>
                        <a14:foregroundMark x1="21589" y1="94671" x2="35234" y2="93606"/>
                        <a14:foregroundMark x1="38086" y1="20604" x2="44603" y2="23446"/>
                        <a14:foregroundMark x1="84725" y1="22913" x2="82485" y2="22913"/>
                        <a14:foregroundMark x1="46436" y1="19361" x2="49084" y2="22025"/>
                        <a14:foregroundMark x1="49287" y1="19538" x2="45010" y2="21314"/>
                        <a14:foregroundMark x1="46843" y1="18472" x2="44603" y2="19005"/>
                        <a14:foregroundMark x1="38086" y1="22202" x2="28513" y2="33570"/>
                        <a14:foregroundMark x1="28513" y1="33570" x2="12627" y2="31616"/>
                        <a14:foregroundMark x1="12627" y1="31616" x2="12220" y2="31083"/>
                        <a14:foregroundMark x1="9980" y1="35702" x2="10183" y2="35346"/>
                        <a14:foregroundMark x1="21385" y1="28064" x2="36456" y2="21670"/>
                        <a14:foregroundMark x1="36456" y1="21670" x2="24440" y2="34991"/>
                        <a14:foregroundMark x1="39715" y1="25933" x2="34827" y2="32149"/>
                        <a14:foregroundMark x1="41344" y1="23446" x2="43788" y2="25933"/>
                        <a14:foregroundMark x1="18330" y1="32682" x2="21996" y2="34991"/>
                        <a14:foregroundMark x1="15886" y1="28597" x2="30957" y2="22558"/>
                        <a14:foregroundMark x1="1629" y1="48313" x2="2444" y2="47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4800" y="3090993"/>
            <a:ext cx="2994518" cy="34367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CD2AA8-C877-4E4F-ABD7-320FD3ACE1E6}"/>
              </a:ext>
            </a:extLst>
          </p:cNvPr>
          <p:cNvSpPr txBox="1"/>
          <p:nvPr/>
        </p:nvSpPr>
        <p:spPr>
          <a:xfrm>
            <a:off x="10132486" y="4637090"/>
            <a:ext cx="2316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Бак </a:t>
            </a:r>
            <a:r>
              <a:rPr lang="en-US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WX04 - 190 </a:t>
            </a:r>
            <a:r>
              <a:rPr lang="ru-RU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литров</a:t>
            </a:r>
            <a:r>
              <a:rPr lang="en-US" sz="1200" b="1" dirty="0">
                <a:latin typeface="Univers Condensed" panose="020B0506020202050204" pitchFamily="34" charset="0"/>
                <a:cs typeface="Calibri" panose="020F0502020204030204" pitchFamily="34" charset="0"/>
              </a:rPr>
              <a:t> </a:t>
            </a:r>
            <a:endParaRPr lang="es-PE" sz="1200" b="1" dirty="0">
              <a:latin typeface="Univers Condensed" panose="020B050602020205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1F392-1C21-421A-9320-7E05A26E27FA}"/>
              </a:ext>
            </a:extLst>
          </p:cNvPr>
          <p:cNvSpPr txBox="1"/>
          <p:nvPr/>
        </p:nvSpPr>
        <p:spPr>
          <a:xfrm>
            <a:off x="2607733" y="20870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nivers Condensed" panose="020B0506020202050204" pitchFamily="34" charset="0"/>
              </a:rPr>
              <a:t>190 </a:t>
            </a:r>
            <a:r>
              <a:rPr lang="ru-RU" dirty="0">
                <a:latin typeface="Univers Condensed" panose="020B0506020202050204" pitchFamily="34" charset="0"/>
              </a:rPr>
              <a:t>Л</a:t>
            </a:r>
            <a:endParaRPr lang="en-US" dirty="0">
              <a:latin typeface="Univers Condensed" panose="020B050602020205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D78821-3C3D-4ECC-83C3-50696B845175}"/>
              </a:ext>
            </a:extLst>
          </p:cNvPr>
          <p:cNvSpPr txBox="1"/>
          <p:nvPr/>
        </p:nvSpPr>
        <p:spPr>
          <a:xfrm>
            <a:off x="5259127" y="317076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nivers Condensed" panose="020B0506020202050204" pitchFamily="34" charset="0"/>
              </a:rPr>
              <a:t>132 </a:t>
            </a:r>
            <a:r>
              <a:rPr lang="ru-RU" dirty="0">
                <a:latin typeface="Univers Condensed" panose="020B0506020202050204" pitchFamily="34" charset="0"/>
              </a:rPr>
              <a:t>Л</a:t>
            </a:r>
            <a:endParaRPr lang="en-US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3977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4EB17-B083-A24D-8A51-DD41F6D26EC4}"/>
              </a:ext>
            </a:extLst>
          </p:cNvPr>
          <p:cNvSpPr txBox="1"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WX04: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Кулиса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 panose="020B0506020202050204" pitchFamily="34" charset="0"/>
              </a:rPr>
              <a:t>Z-Bar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и конструкция ковша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" panose="020B050602020205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E71D6E-7900-4D78-BD17-2E1A9EFC523D}"/>
              </a:ext>
            </a:extLst>
          </p:cNvPr>
          <p:cNvSpPr txBox="1"/>
          <p:nvPr/>
        </p:nvSpPr>
        <p:spPr>
          <a:xfrm>
            <a:off x="446398" y="1571743"/>
            <a:ext cx="7485490" cy="1511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1900" b="1" dirty="0">
                <a:latin typeface="Univers Condensed"/>
              </a:rPr>
              <a:t>Лучший в классе по усилию отрыва</a:t>
            </a:r>
            <a:r>
              <a:rPr lang="en-US" sz="1900" b="1" dirty="0">
                <a:latin typeface="Univers Condensed"/>
              </a:rPr>
              <a:t> = </a:t>
            </a:r>
            <a:r>
              <a:rPr lang="ru-RU" sz="1900" b="1" dirty="0">
                <a:latin typeface="Univers Condensed"/>
              </a:rPr>
              <a:t>Больше Производительность</a:t>
            </a:r>
            <a:endParaRPr lang="en-US" sz="1900" b="1" dirty="0">
              <a:latin typeface="Univers Condensed" panose="020B0506020202050204" pitchFamily="34" charset="0"/>
            </a:endParaRPr>
          </a:p>
          <a:p>
            <a:pPr marL="285750" indent="-28575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Идеальное сочетание кулисы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Z-bar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и геометрии стрелы даёт возможность выдерживать дополнительные нагрузки погрузчика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Univers Condensed"/>
              </a:rPr>
              <a:t>WX04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solidFill>
                <a:schemeClr val="bg2">
                  <a:lumMod val="50000"/>
                </a:schemeClr>
              </a:solidFill>
              <a:latin typeface="Univers Condens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6E8B81-AB0E-476D-B14B-356B1E9D4FA4}"/>
              </a:ext>
            </a:extLst>
          </p:cNvPr>
          <p:cNvSpPr txBox="1"/>
          <p:nvPr/>
        </p:nvSpPr>
        <p:spPr>
          <a:xfrm>
            <a:off x="446399" y="2693071"/>
            <a:ext cx="4615129" cy="30315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ts val="600"/>
              </a:spcAft>
            </a:pPr>
            <a:r>
              <a:rPr lang="ru-RU" sz="1900" b="1" dirty="0">
                <a:latin typeface="Univers Condensed"/>
                <a:cs typeface="Calibri"/>
              </a:rPr>
              <a:t>Оптимальная Конструкция Ковша</a:t>
            </a:r>
            <a:endParaRPr lang="ru-RU" sz="1900" dirty="0">
              <a:solidFill>
                <a:schemeClr val="tx2">
                  <a:lumMod val="50000"/>
                </a:schemeClr>
              </a:solidFill>
              <a:latin typeface="Univers Condensed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Агрессивный дизайн лезвия в сочетании с геометрией ковша улучшает заполнение горной массы внутри ковша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,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что позволяет перевозить больше груза (с шапкой) за каждый цикл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 </a:t>
            </a:r>
            <a:endParaRPr lang="en-US" dirty="0">
              <a:solidFill>
                <a:schemeClr val="tx2">
                  <a:lumMod val="50000"/>
                </a:schemeClr>
              </a:solidFill>
              <a:latin typeface="Univers Condensed" panose="020B0506020202050204" pitchFamily="34" charset="0"/>
              <a:cs typeface="Calibri" panose="020F0502020204030204" pitchFamily="34" charset="0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Univers Condensed"/>
                <a:cs typeface="Calibri"/>
              </a:rPr>
              <a:t>Верхняя защита ковша предохраняет от попадания крупных предметов на элементы стрелы и точки смазки конструкции</a:t>
            </a:r>
            <a:endParaRPr lang="en-US" dirty="0">
              <a:solidFill>
                <a:schemeClr val="tx2">
                  <a:lumMod val="50000"/>
                </a:schemeClr>
              </a:solidFill>
              <a:latin typeface="Univers Condensed"/>
              <a:cs typeface="Calibri"/>
            </a:endParaRPr>
          </a:p>
        </p:txBody>
      </p:sp>
      <p:pic>
        <p:nvPicPr>
          <p:cNvPr id="8" name="Picture 7" descr="A picture containing toy, cake, sitting&#10;&#10;Description automatically generated">
            <a:extLst>
              <a:ext uri="{FF2B5EF4-FFF2-40B4-BE49-F238E27FC236}">
                <a16:creationId xmlns:a16="http://schemas.microsoft.com/office/drawing/2014/main" id="{8AE6A155-A42B-C549-B112-8E87302EA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162" y="3667489"/>
            <a:ext cx="4936068" cy="2833478"/>
          </a:xfrm>
          <a:prstGeom prst="rect">
            <a:avLst/>
          </a:prstGeom>
        </p:spPr>
      </p:pic>
      <p:pic>
        <p:nvPicPr>
          <p:cNvPr id="5" name="Picture 4" descr="A picture containing toy, cake&#10;&#10;Description automatically generated">
            <a:extLst>
              <a:ext uri="{FF2B5EF4-FFF2-40B4-BE49-F238E27FC236}">
                <a16:creationId xmlns:a16="http://schemas.microsoft.com/office/drawing/2014/main" id="{826260C4-A8FF-8C48-9BC3-E26196B81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299" y="175080"/>
            <a:ext cx="4387702" cy="63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8969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E045B-9B45-4BDD-A9B2-92EC5813BD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6"/>
          <a:stretch/>
        </p:blipFill>
        <p:spPr>
          <a:xfrm>
            <a:off x="6549631" y="2528054"/>
            <a:ext cx="4752892" cy="4188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FB042A-EA7F-4FCE-AB28-1FF8A602C8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192"/>
          <a:stretch/>
        </p:blipFill>
        <p:spPr>
          <a:xfrm>
            <a:off x="308752" y="2386147"/>
            <a:ext cx="4853855" cy="4471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0286B5-36F6-48DC-A400-37BA9D5213A6}"/>
              </a:ext>
            </a:extLst>
          </p:cNvPr>
          <p:cNvSpPr txBox="1"/>
          <p:nvPr/>
        </p:nvSpPr>
        <p:spPr>
          <a:xfrm>
            <a:off x="2335126" y="1005840"/>
            <a:ext cx="4183448" cy="23391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Univers Condensed" panose="020B0506020202050204" pitchFamily="34" charset="0"/>
                <a:cs typeface="Calibri"/>
              </a:rPr>
              <a:t>Cummins QSB4.5 </a:t>
            </a:r>
            <a:r>
              <a:rPr lang="ru-RU" b="1" dirty="0">
                <a:latin typeface="Univers Condensed" panose="020B0506020202050204" pitchFamily="34" charset="0"/>
                <a:cs typeface="Calibri"/>
              </a:rPr>
              <a:t>Евро 5</a:t>
            </a:r>
            <a:endParaRPr lang="en-US" b="1" dirty="0">
              <a:solidFill>
                <a:prstClr val="black"/>
              </a:solidFill>
              <a:latin typeface="Univers Condensed" panose="020B0506020202050204" pitchFamily="34" charset="0"/>
              <a:cs typeface="Calibri" panose="020F0502020204030204" pitchFamily="34" charset="0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4.5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Л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133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л.с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.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 (99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кВт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) @ 2200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 об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/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мин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Cummins ATS (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Система доп. очистки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)</a:t>
            </a: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Cummins DEF (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Ёмкость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38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Л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)</a:t>
            </a:r>
          </a:p>
          <a:p>
            <a:pPr marL="742950" lvl="1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Данные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EPA (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г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/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кВтчас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)</a:t>
            </a:r>
          </a:p>
          <a:p>
            <a:pPr marL="1200150" lvl="2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CO = 4.0</a:t>
            </a:r>
          </a:p>
          <a:p>
            <a:pPr marL="1200150" lvl="2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NOx = 0.4</a:t>
            </a:r>
          </a:p>
          <a:p>
            <a:pPr marL="1200150" lvl="2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DPM = 0.015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D4743-4843-45EF-AFD0-A32101226F21}"/>
              </a:ext>
            </a:extLst>
          </p:cNvPr>
          <p:cNvSpPr txBox="1"/>
          <p:nvPr/>
        </p:nvSpPr>
        <p:spPr>
          <a:xfrm>
            <a:off x="8544948" y="1005840"/>
            <a:ext cx="3567252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Univers Condensed" panose="020B0506020202050204" pitchFamily="34" charset="0"/>
                <a:cs typeface="Calibri"/>
              </a:rPr>
              <a:t>Cummins QSB4.5 </a:t>
            </a:r>
            <a:r>
              <a:rPr lang="ru-RU" b="1" dirty="0">
                <a:latin typeface="Univers Condensed" panose="020B0506020202050204" pitchFamily="34" charset="0"/>
                <a:cs typeface="Calibri"/>
              </a:rPr>
              <a:t>Евро 3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4.5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Л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130 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л.с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.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 (97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кВт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) @ 2500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об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/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мин</a:t>
            </a:r>
            <a:endParaRPr lang="en-US" sz="1600" dirty="0">
              <a:solidFill>
                <a:schemeClr val="tx2">
                  <a:lumMod val="50000"/>
                </a:schemeClr>
              </a:solidFill>
              <a:latin typeface="Univers Condensed" panose="020B0506020202050204" pitchFamily="34" charset="0"/>
              <a:cs typeface="Calibri"/>
            </a:endParaRPr>
          </a:p>
          <a:p>
            <a:pPr marL="742950" lvl="1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Сертификат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MSHA / CANMET</a:t>
            </a:r>
          </a:p>
          <a:p>
            <a:pPr marL="742950" lvl="1" indent="-285750" defTabSz="1219170">
              <a:spcBef>
                <a:spcPct val="0"/>
              </a:spcBef>
              <a:spcAft>
                <a:spcPct val="0"/>
              </a:spcAft>
              <a:buFont typeface="Wingdings,Sans-Serif" panose="05000000000000000000" pitchFamily="2" charset="2"/>
              <a:buChar char="§"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ea typeface="+mn-lt"/>
                <a:cs typeface="+mn-lt"/>
              </a:rPr>
              <a:t>Данные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ea typeface="+mn-lt"/>
                <a:cs typeface="+mn-lt"/>
              </a:rPr>
              <a:t>EPA (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г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/</a:t>
            </a:r>
            <a:r>
              <a:rPr lang="ru-RU" sz="1600" dirty="0" err="1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cs typeface="Calibri"/>
              </a:rPr>
              <a:t>кВтчас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ea typeface="+mn-lt"/>
                <a:cs typeface="+mn-lt"/>
              </a:rPr>
              <a:t>) </a:t>
            </a:r>
          </a:p>
          <a:p>
            <a:pPr marL="1200150" lvl="2" indent="-285750" defTabSz="1219170">
              <a:spcBef>
                <a:spcPct val="0"/>
              </a:spcBef>
              <a:spcAft>
                <a:spcPct val="0"/>
              </a:spcAft>
              <a:buFont typeface="Wingdings,Sans-Serif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ea typeface="+mn-lt"/>
                <a:cs typeface="+mn-lt"/>
              </a:rPr>
              <a:t>CO = 5.0</a:t>
            </a:r>
          </a:p>
          <a:p>
            <a:pPr marL="1200150" lvl="2" indent="-285750" defTabSz="1219170">
              <a:spcBef>
                <a:spcPct val="0"/>
              </a:spcBef>
              <a:spcAft>
                <a:spcPct val="0"/>
              </a:spcAft>
              <a:buFont typeface="Wingdings,Sans-Serif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ea typeface="+mn-lt"/>
                <a:cs typeface="+mn-lt"/>
              </a:rPr>
              <a:t>NOx = 4.0</a:t>
            </a:r>
          </a:p>
          <a:p>
            <a:pPr marL="1200150" lvl="2" indent="-285750" defTabSz="1219170">
              <a:spcBef>
                <a:spcPct val="0"/>
              </a:spcBef>
              <a:spcAft>
                <a:spcPct val="0"/>
              </a:spcAft>
              <a:buFont typeface="Wingdings,Sans-Serif" panose="05000000000000000000" pitchFamily="2" charset="2"/>
              <a:buChar char="§"/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Univers Condensed" panose="020B0506020202050204" pitchFamily="34" charset="0"/>
                <a:ea typeface="+mn-lt"/>
                <a:cs typeface="+mn-lt"/>
              </a:rPr>
              <a:t>DPM = 0.3</a:t>
            </a:r>
            <a:endParaRPr lang="en-US" dirty="0">
              <a:latin typeface="Univers Condensed" panose="020B050602020205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DFEA4-3695-4A19-B577-A2961FB52066}"/>
              </a:ext>
            </a:extLst>
          </p:cNvPr>
          <p:cNvCxnSpPr/>
          <p:nvPr/>
        </p:nvCxnSpPr>
        <p:spPr>
          <a:xfrm>
            <a:off x="6431183" y="836786"/>
            <a:ext cx="0" cy="5698305"/>
          </a:xfrm>
          <a:prstGeom prst="line">
            <a:avLst/>
          </a:prstGeom>
          <a:noFill/>
          <a:ln w="53975" cap="flat" cmpd="sng" algn="ctr">
            <a:solidFill>
              <a:srgbClr val="0E1271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73BC8CB-89D5-4186-B4DB-4C76B9F18DC6}"/>
              </a:ext>
            </a:extLst>
          </p:cNvPr>
          <p:cNvSpPr/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WX04: </a:t>
            </a:r>
            <a:r>
              <a:rPr lang="ru-RU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Варианты дизельного двигателя </a:t>
            </a:r>
            <a:r>
              <a:rPr lang="en-US" sz="3200" dirty="0">
                <a:solidFill>
                  <a:srgbClr val="FFFFFF"/>
                </a:solidFill>
                <a:latin typeface="Univers Condensed" panose="020B0506020202050204" pitchFamily="34" charset="0"/>
              </a:rPr>
              <a:t>Cummins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2833F3-F983-4FBF-810D-3BC467F7DEE9}"/>
              </a:ext>
            </a:extLst>
          </p:cNvPr>
          <p:cNvSpPr/>
          <p:nvPr/>
        </p:nvSpPr>
        <p:spPr>
          <a:xfrm>
            <a:off x="2627389" y="3247579"/>
            <a:ext cx="1799461" cy="938750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4CF1055-4925-49D3-8355-634C1FB16227}"/>
              </a:ext>
            </a:extLst>
          </p:cNvPr>
          <p:cNvSpPr/>
          <p:nvPr/>
        </p:nvSpPr>
        <p:spPr>
          <a:xfrm rot="1699137">
            <a:off x="66982" y="4127393"/>
            <a:ext cx="3049870" cy="1306285"/>
          </a:xfrm>
          <a:prstGeom prst="ellipse">
            <a:avLst/>
          </a:prstGeom>
          <a:solidFill>
            <a:schemeClr val="accent1">
              <a:alpha val="27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866584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92E2AD-2AA7-4664-9A13-843BBA87AB52}"/>
              </a:ext>
            </a:extLst>
          </p:cNvPr>
          <p:cNvSpPr txBox="1">
            <a:spLocks/>
          </p:cNvSpPr>
          <p:nvPr/>
        </p:nvSpPr>
        <p:spPr>
          <a:xfrm>
            <a:off x="0" y="274320"/>
            <a:ext cx="12192000" cy="731520"/>
          </a:xfrm>
          <a:prstGeom prst="rect">
            <a:avLst/>
          </a:prstGeom>
          <a:solidFill>
            <a:srgbClr val="203F99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600"/>
              </a:spcAft>
            </a:pPr>
            <a:r>
              <a:rPr lang="en-US" sz="3200" kern="1200" dirty="0">
                <a:solidFill>
                  <a:schemeClr val="bg1"/>
                </a:solidFill>
                <a:latin typeface="Univers Condensed" panose="020B0506020202050204" pitchFamily="34" charset="0"/>
              </a:rPr>
              <a:t>WX04: </a:t>
            </a:r>
            <a:r>
              <a:rPr lang="ru-RU" sz="3200" kern="1200" dirty="0">
                <a:solidFill>
                  <a:schemeClr val="bg1"/>
                </a:solidFill>
                <a:latin typeface="Univers Condensed" panose="020B0506020202050204" pitchFamily="34" charset="0"/>
              </a:rPr>
              <a:t>Силовой модуль</a:t>
            </a:r>
            <a:endParaRPr lang="en-US" sz="3200" kern="1200" dirty="0">
              <a:solidFill>
                <a:schemeClr val="bg1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152562-22C4-4270-91B1-B26C22272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002219" y="1415679"/>
            <a:ext cx="9175897" cy="5007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A7A74-B03D-4BF3-B8E4-99D44071D702}"/>
              </a:ext>
            </a:extLst>
          </p:cNvPr>
          <p:cNvSpPr txBox="1"/>
          <p:nvPr/>
        </p:nvSpPr>
        <p:spPr>
          <a:xfrm>
            <a:off x="381567" y="3369947"/>
            <a:ext cx="344536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Передний мост</a:t>
            </a:r>
            <a:r>
              <a:rPr lang="en-US" b="1" dirty="0">
                <a:latin typeface="Univers Condensed" panose="020B0506020202050204" pitchFamily="34" charset="0"/>
                <a:cs typeface="Calibri"/>
              </a:rPr>
              <a:t> - DANA 14D  </a:t>
            </a:r>
          </a:p>
          <a:p>
            <a:pPr marL="285750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Дифференциал с ограниченным скольжением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49AC4A64-6986-4478-A08A-DC9296A70C0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212115" y="2910487"/>
            <a:ext cx="571228" cy="313392"/>
          </a:xfrm>
          <a:prstGeom prst="bentConnector3">
            <a:avLst>
              <a:gd name="adj1" fmla="val 50000"/>
            </a:avLst>
          </a:prstGeom>
          <a:noFill/>
          <a:ln w="15875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9E37704-3250-4D9E-B7F7-C26A73A3B03C}"/>
              </a:ext>
            </a:extLst>
          </p:cNvPr>
          <p:cNvSpPr txBox="1"/>
          <p:nvPr/>
        </p:nvSpPr>
        <p:spPr>
          <a:xfrm>
            <a:off x="1069481" y="4247191"/>
            <a:ext cx="344536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Задний мост</a:t>
            </a:r>
            <a:r>
              <a:rPr lang="en-US" b="1" dirty="0">
                <a:latin typeface="Univers Condensed" panose="020B0506020202050204" pitchFamily="34" charset="0"/>
                <a:cs typeface="Calibri"/>
              </a:rPr>
              <a:t> - DANA 14D</a:t>
            </a:r>
          </a:p>
          <a:p>
            <a:pPr marL="285750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Дифференциал с блокировкой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AFB7F28-9BFB-46EB-ADF4-CB9856AF0947}"/>
              </a:ext>
            </a:extLst>
          </p:cNvPr>
          <p:cNvCxnSpPr>
            <a:cxnSpLocks/>
          </p:cNvCxnSpPr>
          <p:nvPr/>
        </p:nvCxnSpPr>
        <p:spPr>
          <a:xfrm>
            <a:off x="3826933" y="4402667"/>
            <a:ext cx="749657" cy="192151"/>
          </a:xfrm>
          <a:prstGeom prst="bentConnector3">
            <a:avLst>
              <a:gd name="adj1" fmla="val 50000"/>
            </a:avLst>
          </a:prstGeom>
          <a:noFill/>
          <a:ln w="15875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CFE9A1-A719-4934-B022-598162440115}"/>
              </a:ext>
            </a:extLst>
          </p:cNvPr>
          <p:cNvSpPr txBox="1"/>
          <p:nvPr/>
        </p:nvSpPr>
        <p:spPr>
          <a:xfrm>
            <a:off x="5918547" y="1454391"/>
            <a:ext cx="3560478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КПП</a:t>
            </a:r>
            <a:r>
              <a:rPr lang="en-US" b="1" dirty="0">
                <a:latin typeface="Univers Condensed" panose="020B0506020202050204" pitchFamily="34" charset="0"/>
                <a:cs typeface="Calibri"/>
              </a:rPr>
              <a:t> – DANA 32000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4</a:t>
            </a: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-х скоростное электронное переключение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EE44892-0F44-4EF9-A575-9DDF4FF3622F}"/>
              </a:ext>
            </a:extLst>
          </p:cNvPr>
          <p:cNvCxnSpPr>
            <a:cxnSpLocks/>
          </p:cNvCxnSpPr>
          <p:nvPr/>
        </p:nvCxnSpPr>
        <p:spPr>
          <a:xfrm rot="5400000">
            <a:off x="5216777" y="1945676"/>
            <a:ext cx="981619" cy="421922"/>
          </a:xfrm>
          <a:prstGeom prst="bentConnector3">
            <a:avLst>
              <a:gd name="adj1" fmla="val 258"/>
            </a:avLst>
          </a:prstGeom>
          <a:noFill/>
          <a:ln w="15875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087AD7F-C8DB-4DCD-B015-8E93D06B8217}"/>
              </a:ext>
            </a:extLst>
          </p:cNvPr>
          <p:cNvSpPr txBox="1"/>
          <p:nvPr/>
        </p:nvSpPr>
        <p:spPr>
          <a:xfrm>
            <a:off x="9280860" y="2011933"/>
            <a:ext cx="304638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/>
                <a:cs typeface="Calibri"/>
              </a:rPr>
              <a:t>Двигатель</a:t>
            </a:r>
            <a:r>
              <a:rPr lang="en-US" b="1" dirty="0">
                <a:latin typeface="Univers Condensed"/>
                <a:cs typeface="Calibri"/>
              </a:rPr>
              <a:t> – Cummins QSB4.5</a:t>
            </a: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rgbClr val="2E080C"/>
              </a:solidFill>
              <a:cs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80A7B4-DED1-48DB-BE55-DDC1B0CB5334}"/>
              </a:ext>
            </a:extLst>
          </p:cNvPr>
          <p:cNvSpPr txBox="1"/>
          <p:nvPr/>
        </p:nvSpPr>
        <p:spPr>
          <a:xfrm>
            <a:off x="4389694" y="5658295"/>
            <a:ext cx="406957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Выхлоп</a:t>
            </a:r>
            <a:r>
              <a:rPr lang="en-US" b="1" dirty="0">
                <a:latin typeface="Univers Condensed" panose="020B0506020202050204" pitchFamily="34" charset="0"/>
                <a:cs typeface="Calibri"/>
              </a:rPr>
              <a:t> Cummins ATS </a:t>
            </a:r>
            <a:r>
              <a:rPr lang="en-US" sz="1200" b="1" dirty="0">
                <a:latin typeface="Univers Condensed" panose="020B0506020202050204" pitchFamily="34" charset="0"/>
                <a:cs typeface="Calibri"/>
              </a:rPr>
              <a:t>(</a:t>
            </a:r>
            <a:r>
              <a:rPr lang="ru-RU" sz="1200" b="1" dirty="0">
                <a:latin typeface="Univers Condensed" panose="020B0506020202050204" pitchFamily="34" charset="0"/>
                <a:cs typeface="Calibri"/>
              </a:rPr>
              <a:t>Евро 5</a:t>
            </a:r>
            <a:r>
              <a:rPr lang="en-US" sz="1200" b="1" dirty="0">
                <a:latin typeface="Univers Condensed" panose="020B0506020202050204" pitchFamily="34" charset="0"/>
                <a:cs typeface="Calibri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5806D6-E8EB-4705-AFCE-412B5845E780}"/>
              </a:ext>
            </a:extLst>
          </p:cNvPr>
          <p:cNvSpPr txBox="1"/>
          <p:nvPr/>
        </p:nvSpPr>
        <p:spPr>
          <a:xfrm>
            <a:off x="9262715" y="5495376"/>
            <a:ext cx="326269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Univers Condensed" panose="020B0506020202050204" pitchFamily="34" charset="0"/>
                <a:cs typeface="Calibri"/>
              </a:rPr>
              <a:t>Радиатор</a:t>
            </a:r>
            <a:endParaRPr lang="en-US" b="1" dirty="0"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Модульная конструкция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  <a:p>
            <a:pPr marL="285750" indent="-285750" defTabSz="121917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Защита от механических повреждений</a:t>
            </a:r>
            <a:endParaRPr lang="en-US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F910931B-2664-465B-AD1B-91793C3ADC4D}"/>
              </a:ext>
            </a:extLst>
          </p:cNvPr>
          <p:cNvCxnSpPr>
            <a:cxnSpLocks/>
          </p:cNvCxnSpPr>
          <p:nvPr/>
        </p:nvCxnSpPr>
        <p:spPr>
          <a:xfrm rot="5400000">
            <a:off x="8370588" y="2519459"/>
            <a:ext cx="1169667" cy="614587"/>
          </a:xfrm>
          <a:prstGeom prst="bentConnector3">
            <a:avLst>
              <a:gd name="adj1" fmla="val 50000"/>
            </a:avLst>
          </a:prstGeom>
          <a:noFill/>
          <a:ln w="15875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3DC975E7-F333-46F1-9C27-F3989E443EE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760992" y="4837102"/>
            <a:ext cx="1063477" cy="578907"/>
          </a:xfrm>
          <a:prstGeom prst="bentConnector3">
            <a:avLst>
              <a:gd name="adj1" fmla="val 100087"/>
            </a:avLst>
          </a:prstGeom>
          <a:noFill/>
          <a:ln w="15875" cap="flat" cmpd="sng" algn="ctr">
            <a:solidFill>
              <a:srgbClr val="0E1271"/>
            </a:solidFill>
            <a:prstDash val="solid"/>
            <a:miter lim="800000"/>
            <a:headEnd type="oval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74A098E-75BC-4BAA-84CF-EC4AD70EF308}"/>
              </a:ext>
            </a:extLst>
          </p:cNvPr>
          <p:cNvSpPr txBox="1"/>
          <p:nvPr/>
        </p:nvSpPr>
        <p:spPr>
          <a:xfrm>
            <a:off x="668490" y="5071194"/>
            <a:ext cx="315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03F99"/>
                </a:solidFill>
                <a:latin typeface="Univers Condensed" panose="020B0506020202050204" pitchFamily="34" charset="0"/>
                <a:cs typeface="Calibri"/>
              </a:rPr>
              <a:t>Надёжные тормоза</a:t>
            </a:r>
            <a:endParaRPr lang="en-US" b="1" dirty="0">
              <a:solidFill>
                <a:srgbClr val="203F99"/>
              </a:solidFill>
              <a:latin typeface="Univers Condensed" panose="020B0506020202050204" pitchFamily="34" charset="0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Пружинно-гидравлического действия в масляной ванне </a:t>
            </a:r>
            <a:r>
              <a:rPr lang="en-US" dirty="0">
                <a:solidFill>
                  <a:srgbClr val="2E080C"/>
                </a:solidFill>
                <a:latin typeface="Univers Condensed" panose="020B0506020202050204" pitchFamily="34" charset="0"/>
                <a:cs typeface="Calibri"/>
              </a:rPr>
              <a:t>(Posi-stop)</a:t>
            </a:r>
            <a:endParaRPr lang="en-US" sz="1400" dirty="0">
              <a:solidFill>
                <a:srgbClr val="2E080C"/>
              </a:solidFill>
              <a:latin typeface="Univers Condensed" panose="020B050602020205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743523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KOMATSU 1">
      <a:dk1>
        <a:srgbClr val="203F99"/>
      </a:dk1>
      <a:lt1>
        <a:srgbClr val="FFFFFF"/>
      </a:lt1>
      <a:dk2>
        <a:srgbClr val="565558"/>
      </a:dk2>
      <a:lt2>
        <a:srgbClr val="949499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F0D13AA1F48F4E96095D4136567831" ma:contentTypeVersion="11" ma:contentTypeDescription="Create a new document." ma:contentTypeScope="" ma:versionID="34fcd0d73a38b915cc5d666515436603">
  <xsd:schema xmlns:xsd="http://www.w3.org/2001/XMLSchema" xmlns:xs="http://www.w3.org/2001/XMLSchema" xmlns:p="http://schemas.microsoft.com/office/2006/metadata/properties" xmlns:ns2="b44f1e75-24ab-4231-b239-f1b89a7e61f3" xmlns:ns3="7cfcbe36-c0e0-4b6c-9ed5-0ec6f384ff1b" targetNamespace="http://schemas.microsoft.com/office/2006/metadata/properties" ma:root="true" ma:fieldsID="1166aeb8a2e360568bd216c8b8b610cf" ns2:_="" ns3:_="">
    <xsd:import namespace="b44f1e75-24ab-4231-b239-f1b89a7e61f3"/>
    <xsd:import namespace="7cfcbe36-c0e0-4b6c-9ed5-0ec6f384ff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4f1e75-24ab-4231-b239-f1b89a7e61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cbe36-c0e0-4b6c-9ed5-0ec6f384ff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fcbe36-c0e0-4b6c-9ed5-0ec6f384ff1b">
      <UserInfo>
        <DisplayName>Nathan Mains</DisplayName>
        <AccountId>9</AccountId>
        <AccountType/>
      </UserInfo>
      <UserInfo>
        <DisplayName>Ryan Karns</DisplayName>
        <AccountId>26</AccountId>
        <AccountType/>
      </UserInfo>
      <UserInfo>
        <DisplayName>John Mora</DisplayName>
        <AccountId>28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A3E5B77-AF44-45E2-AA32-20501EA3C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4f1e75-24ab-4231-b239-f1b89a7e61f3"/>
    <ds:schemaRef ds:uri="7cfcbe36-c0e0-4b6c-9ed5-0ec6f384ff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454CF3-7761-4327-A2C9-6D2D931FB2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763F6E-C60C-47B6-9E09-4D233976295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b44f1e75-24ab-4231-b239-f1b89a7e61f3"/>
    <ds:schemaRef ds:uri="http://schemas.microsoft.com/office/infopath/2007/PartnerControls"/>
    <ds:schemaRef ds:uri="7cfcbe36-c0e0-4b6c-9ed5-0ec6f384ff1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4559</TotalTime>
  <Words>1399</Words>
  <Application>Microsoft Office PowerPoint</Application>
  <PresentationFormat>Широкоэкранный</PresentationFormat>
  <Paragraphs>317</Paragraphs>
  <Slides>24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Univers 57 Condensed</vt:lpstr>
      <vt:lpstr>Univers 67 Condensed</vt:lpstr>
      <vt:lpstr>Univers Condensed</vt:lpstr>
      <vt:lpstr>Wingdings</vt:lpstr>
      <vt:lpstr>Wingdings,Sans-Serif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WX04: Сравнение Характеристик</vt:lpstr>
      <vt:lpstr>Презентация PowerPoint</vt:lpstr>
      <vt:lpstr>4LD Опыт Заказчика в Перу</vt:lpstr>
      <vt:lpstr>4LD Опыт Заказчика в Перу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Mora</dc:creator>
  <cp:lastModifiedBy>Alexander Kuznetsov</cp:lastModifiedBy>
  <cp:revision>193</cp:revision>
  <dcterms:created xsi:type="dcterms:W3CDTF">2020-05-20T04:05:35Z</dcterms:created>
  <dcterms:modified xsi:type="dcterms:W3CDTF">2020-08-02T16:53:09Z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0x010100EAF0D13AA1F48F4E96095D4136567831</vt:lpwstr>
  </property>
</Properties>
</file>